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7" r:id="rId5"/>
  </p:sldIdLst>
  <p:sldSz cx="9720263" cy="17640300"/>
  <p:notesSz cx="6797675" cy="9926638"/>
  <p:defaultTextStyle>
    <a:defPPr>
      <a:defRPr lang="en-US"/>
    </a:defPPr>
    <a:lvl1pPr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546100" indent="-88900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093788" indent="-179388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641475" indent="-269875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187575" indent="-358775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49DF62"/>
    <a:srgbClr val="3FE95B"/>
    <a:srgbClr val="99FF66"/>
    <a:srgbClr val="7EEE81"/>
    <a:srgbClr val="00FFCC"/>
    <a:srgbClr val="00B800"/>
    <a:srgbClr val="2CB22C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789" autoAdjust="0"/>
    <p:restoredTop sz="43141" autoAdjust="0"/>
  </p:normalViewPr>
  <p:slideViewPr>
    <p:cSldViewPr snapToGrid="0">
      <p:cViewPr>
        <p:scale>
          <a:sx n="70" d="100"/>
          <a:sy n="70" d="100"/>
        </p:scale>
        <p:origin x="2796" y="32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A99659-4E17-465F-8933-89200B0C1B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1" tIns="45704" rIns="91411" bIns="45704" rtlCol="0"/>
          <a:lstStyle>
            <a:lvl1pPr algn="l" defTabSz="10941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FFEDC-5AF0-4F14-8268-1C21BE2452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11" tIns="45704" rIns="91411" bIns="45704" rtlCol="0"/>
          <a:lstStyle>
            <a:lvl1pPr algn="r" defTabSz="10941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855C41-E1C6-4051-BD88-0BD13E02BC06}" type="datetimeFigureOut">
              <a:rPr lang="en-US"/>
              <a:pPr>
                <a:defRPr/>
              </a:pPr>
              <a:t>7/5/2023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16F96D-353E-4F45-97ED-A5818D7630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4" rIns="91411" bIns="4570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22946EE-4454-42CB-AEB8-E5C749B60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1" y="4776791"/>
            <a:ext cx="5438775" cy="3908425"/>
          </a:xfrm>
          <a:prstGeom prst="rect">
            <a:avLst/>
          </a:prstGeom>
        </p:spPr>
        <p:txBody>
          <a:bodyPr vert="horz" lIns="91411" tIns="45704" rIns="91411" bIns="4570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F664A-89B6-45D7-8A06-A9038DF218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11" tIns="45704" rIns="91411" bIns="45704" rtlCol="0" anchor="b"/>
          <a:lstStyle>
            <a:lvl1pPr algn="l" defTabSz="10941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1C1D9-DB61-4EE4-BC03-E0B170F82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4ECC27-036F-499F-BA36-EF2715A713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38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75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41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550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1E93D99D-A0EC-4C1B-8B21-8D52B503E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26F3D1-3201-45BF-99F5-A25D44200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03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72677C02-E089-4C94-8ACE-EDAEF00211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717" indent="-28566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641" indent="-228529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698" indent="-228529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756" indent="-228529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811" indent="-228529" defTabSz="109344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870" indent="-228529" defTabSz="109344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926" indent="-228529" defTabSz="109344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983" indent="-228529" defTabSz="109344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62655CE4-D43B-4E05-A78D-641C02EA10D4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5386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BDEC8-7776-4BD9-94FC-952A9687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0689-8348-40AB-8024-6D9833C0C22C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B1E88-D5CC-4C32-A1A0-11BF66F5C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0A929-0B91-4F0B-93B1-AF18FF4A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29528-573D-4C56-AFC1-E5E71C3FED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65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6C342-CAD2-4D7A-A35C-379FD02A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C01C-8375-44C4-8CDF-B1B8C491AAF6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5E7B2-8BBD-45ED-BA29-6429DF46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003EF-B869-4299-AEA3-00BF5E05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D1EED-DD41-405A-852C-5702EEB112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01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96A75-51BA-4866-A8A1-DB78831D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95B5-0612-4491-9750-89C6F3581635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66131-AFCD-45B4-BD58-FB54D4CC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FD20B-8F9F-4AF9-A664-327110FA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5C011-E1B4-42C2-9C68-AD9612F254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319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9A373-E54A-4E2B-BBE9-68228FAC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7B6E-343C-47A1-80D8-FE317BA230F8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5E084-10AE-4A2D-8C9E-9C023625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B736E-406E-4282-9296-31D22F43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9B552-3DD3-4175-A226-F7405B1C7C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030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AD48E-1F98-4340-97CF-C3BBF1D21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096C7-2361-4768-96D2-1CC0F9B06F0C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1B373-0335-4F11-B999-391126AD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F6FA1-3E07-4238-98ED-5E0F2569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B0B12-399A-4526-99A2-AA97F19F27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495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0FCEF5-B9C1-4CD4-BEA5-1B46D48D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DCD8-734C-4B9F-BC3E-66A9CEBC4803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B310ED-EB2C-45B0-86BE-4E695BB6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F5C82A-B40E-43CB-9074-66934B47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56C08-9EF3-48D2-A5F8-5DFCCB8EC3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882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0E4CD68-3FA3-4DE9-831B-BC425F10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5CBE-F1C3-431A-983D-6ED9606BBFDB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426C49-FBB6-4760-97FE-F3E23461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C3DE7F-73B4-4DF4-AC2F-62D90A97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4FB95-2C14-43DB-AC8F-019C2035BC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165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BCC6B9-DEA6-48FA-B2D5-8B74320C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CC32E-F221-4D1D-8B93-633D8E540C0E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C1290F-A21C-466B-AC47-B767226A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64B3345-3BE4-45FD-8B3F-5248CBF5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4AAF8-D935-42DF-B3C3-CB2F709A5B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981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5262BC2-9F08-4DC7-800F-5A225A4A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4F56-4C7B-4670-8495-1F995606A77A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49C6CC-B87F-449B-B9BE-2BE91A08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6EDD05-1055-4CA7-8A73-8E43E179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60A30-71CC-4FB0-87AB-E5C760C544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557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46B9D-C5A4-489A-AE28-A0E53F2A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7E030-AFD9-4A32-8D27-F0B19D8E4F7B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18BA78-3040-4D60-8FB4-E0872B3BA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1936AC-0EA2-4682-9230-D1297CC8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2299A-1438-4288-B342-B53F9EBC0B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44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rtlCol="0">
            <a:normAutofit/>
          </a:bodyPr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AA5B38-0A08-4497-A724-62A8B942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A0DC-BCF3-4BFD-87F3-CE0A0154E512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22E043-6002-43A2-A440-CE1A410E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8021DE-8B69-4029-A140-5A3BEB17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C4705-EBD0-48F1-81A4-13887CB2D3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110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CF5F577-0872-45BC-8086-63AA5945E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36EB07F-A7AA-4D4A-AE1F-804C9B7B4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A878D-6A61-4877-9575-9D2FDF944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70160F-E00A-4D18-9541-12A69FACA95E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F43CB-D355-4C9C-AFA0-89DE3A82A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45B3E-3FAF-438B-9F19-4D4C588EC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13D0CEF-DE75-45B3-AF8D-6E4E73C62EA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2888" indent="-242888" algn="l" defTabSz="9715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3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98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5.png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63" Type="http://schemas.openxmlformats.org/officeDocument/2006/relationships/image" Target="../media/image61.png"/><Relationship Id="rId84" Type="http://schemas.openxmlformats.org/officeDocument/2006/relationships/image" Target="../media/image82.png"/><Relationship Id="rId138" Type="http://schemas.openxmlformats.org/officeDocument/2006/relationships/image" Target="../media/image135.png"/><Relationship Id="rId16" Type="http://schemas.openxmlformats.org/officeDocument/2006/relationships/image" Target="../media/image14.png"/><Relationship Id="rId107" Type="http://schemas.openxmlformats.org/officeDocument/2006/relationships/image" Target="../media/image105.png"/><Relationship Id="rId11" Type="http://schemas.openxmlformats.org/officeDocument/2006/relationships/image" Target="../media/image9.jpeg"/><Relationship Id="rId32" Type="http://schemas.openxmlformats.org/officeDocument/2006/relationships/image" Target="../media/image30.png"/><Relationship Id="rId37" Type="http://schemas.openxmlformats.org/officeDocument/2006/relationships/image" Target="../media/image35.jpeg"/><Relationship Id="rId53" Type="http://schemas.openxmlformats.org/officeDocument/2006/relationships/image" Target="../media/image51.jpeg"/><Relationship Id="rId58" Type="http://schemas.openxmlformats.org/officeDocument/2006/relationships/image" Target="../media/image56.png"/><Relationship Id="rId74" Type="http://schemas.openxmlformats.org/officeDocument/2006/relationships/image" Target="../media/image72.png"/><Relationship Id="rId79" Type="http://schemas.openxmlformats.org/officeDocument/2006/relationships/image" Target="../media/image77.png"/><Relationship Id="rId102" Type="http://schemas.openxmlformats.org/officeDocument/2006/relationships/image" Target="../media/image100.jpeg"/><Relationship Id="rId123" Type="http://schemas.openxmlformats.org/officeDocument/2006/relationships/image" Target="../media/image120.jpeg"/><Relationship Id="rId128" Type="http://schemas.openxmlformats.org/officeDocument/2006/relationships/image" Target="../media/image125.png"/><Relationship Id="rId5" Type="http://schemas.openxmlformats.org/officeDocument/2006/relationships/image" Target="../media/image3.jpeg"/><Relationship Id="rId90" Type="http://schemas.openxmlformats.org/officeDocument/2006/relationships/image" Target="../media/image88.png"/><Relationship Id="rId95" Type="http://schemas.openxmlformats.org/officeDocument/2006/relationships/image" Target="../media/image93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113" Type="http://schemas.openxmlformats.org/officeDocument/2006/relationships/image" Target="../media/image111.png"/><Relationship Id="rId118" Type="http://schemas.openxmlformats.org/officeDocument/2006/relationships/image" Target="../media/image116.png"/><Relationship Id="rId134" Type="http://schemas.openxmlformats.org/officeDocument/2006/relationships/image" Target="../media/image131.svg"/><Relationship Id="rId80" Type="http://schemas.openxmlformats.org/officeDocument/2006/relationships/image" Target="../media/image78.png"/><Relationship Id="rId85" Type="http://schemas.openxmlformats.org/officeDocument/2006/relationships/image" Target="../media/image83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59" Type="http://schemas.openxmlformats.org/officeDocument/2006/relationships/image" Target="../media/image57.png"/><Relationship Id="rId103" Type="http://schemas.openxmlformats.org/officeDocument/2006/relationships/image" Target="../media/image101.jpeg"/><Relationship Id="rId108" Type="http://schemas.openxmlformats.org/officeDocument/2006/relationships/image" Target="../media/image106.png"/><Relationship Id="rId124" Type="http://schemas.openxmlformats.org/officeDocument/2006/relationships/image" Target="../media/image121.jpeg"/><Relationship Id="rId129" Type="http://schemas.openxmlformats.org/officeDocument/2006/relationships/image" Target="../media/image126.png"/><Relationship Id="rId54" Type="http://schemas.openxmlformats.org/officeDocument/2006/relationships/image" Target="../media/image52.jpeg"/><Relationship Id="rId70" Type="http://schemas.openxmlformats.org/officeDocument/2006/relationships/image" Target="../media/image68.png"/><Relationship Id="rId75" Type="http://schemas.openxmlformats.org/officeDocument/2006/relationships/image" Target="../media/image73.jpeg"/><Relationship Id="rId91" Type="http://schemas.openxmlformats.org/officeDocument/2006/relationships/image" Target="../media/image89.jpeg"/><Relationship Id="rId96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49" Type="http://schemas.openxmlformats.org/officeDocument/2006/relationships/image" Target="../media/image47.png"/><Relationship Id="rId114" Type="http://schemas.openxmlformats.org/officeDocument/2006/relationships/image" Target="../media/image112.gif"/><Relationship Id="rId119" Type="http://schemas.openxmlformats.org/officeDocument/2006/relationships/image" Target="../media/image117.png"/><Relationship Id="rId44" Type="http://schemas.openxmlformats.org/officeDocument/2006/relationships/image" Target="../media/image42.png"/><Relationship Id="rId60" Type="http://schemas.openxmlformats.org/officeDocument/2006/relationships/image" Target="../media/image58.png"/><Relationship Id="rId65" Type="http://schemas.openxmlformats.org/officeDocument/2006/relationships/image" Target="../media/image63.jpeg"/><Relationship Id="rId81" Type="http://schemas.openxmlformats.org/officeDocument/2006/relationships/image" Target="../media/image79.png"/><Relationship Id="rId86" Type="http://schemas.openxmlformats.org/officeDocument/2006/relationships/image" Target="../media/image84.png"/><Relationship Id="rId130" Type="http://schemas.openxmlformats.org/officeDocument/2006/relationships/image" Target="../media/image127.jpeg"/><Relationship Id="rId135" Type="http://schemas.openxmlformats.org/officeDocument/2006/relationships/image" Target="../media/image132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37.png"/><Relationship Id="rId109" Type="http://schemas.openxmlformats.org/officeDocument/2006/relationships/image" Target="../media/image107.png"/><Relationship Id="rId34" Type="http://schemas.openxmlformats.org/officeDocument/2006/relationships/image" Target="../media/image32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6" Type="http://schemas.openxmlformats.org/officeDocument/2006/relationships/image" Target="../media/image74.png"/><Relationship Id="rId97" Type="http://schemas.openxmlformats.org/officeDocument/2006/relationships/image" Target="../media/image95.png"/><Relationship Id="rId104" Type="http://schemas.openxmlformats.org/officeDocument/2006/relationships/image" Target="../media/image102.png"/><Relationship Id="rId120" Type="http://schemas.openxmlformats.org/officeDocument/2006/relationships/image" Target="../media/image118.png"/><Relationship Id="rId125" Type="http://schemas.openxmlformats.org/officeDocument/2006/relationships/image" Target="../media/image122.png"/><Relationship Id="rId7" Type="http://schemas.openxmlformats.org/officeDocument/2006/relationships/image" Target="../media/image5.png"/><Relationship Id="rId71" Type="http://schemas.openxmlformats.org/officeDocument/2006/relationships/image" Target="../media/image69.png"/><Relationship Id="rId92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png"/><Relationship Id="rId24" Type="http://schemas.openxmlformats.org/officeDocument/2006/relationships/image" Target="../media/image22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66" Type="http://schemas.openxmlformats.org/officeDocument/2006/relationships/image" Target="../media/image64.jpeg"/><Relationship Id="rId87" Type="http://schemas.openxmlformats.org/officeDocument/2006/relationships/image" Target="../media/image85.jpeg"/><Relationship Id="rId110" Type="http://schemas.openxmlformats.org/officeDocument/2006/relationships/image" Target="../media/image108.png"/><Relationship Id="rId115" Type="http://schemas.openxmlformats.org/officeDocument/2006/relationships/image" Target="../media/image113.png"/><Relationship Id="rId131" Type="http://schemas.openxmlformats.org/officeDocument/2006/relationships/image" Target="../media/image128.png"/><Relationship Id="rId136" Type="http://schemas.openxmlformats.org/officeDocument/2006/relationships/image" Target="../media/image133.svg"/><Relationship Id="rId61" Type="http://schemas.openxmlformats.org/officeDocument/2006/relationships/image" Target="../media/image59.png"/><Relationship Id="rId82" Type="http://schemas.openxmlformats.org/officeDocument/2006/relationships/image" Target="../media/image80.png"/><Relationship Id="rId19" Type="http://schemas.openxmlformats.org/officeDocument/2006/relationships/image" Target="../media/image17.png"/><Relationship Id="rId14" Type="http://schemas.openxmlformats.org/officeDocument/2006/relationships/image" Target="../media/image12.jpe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56" Type="http://schemas.openxmlformats.org/officeDocument/2006/relationships/image" Target="../media/image54.png"/><Relationship Id="rId77" Type="http://schemas.openxmlformats.org/officeDocument/2006/relationships/image" Target="../media/image75.png"/><Relationship Id="rId100" Type="http://schemas.openxmlformats.org/officeDocument/2006/relationships/image" Target="../media/image98.png"/><Relationship Id="rId105" Type="http://schemas.openxmlformats.org/officeDocument/2006/relationships/image" Target="../media/image103.png"/><Relationship Id="rId126" Type="http://schemas.openxmlformats.org/officeDocument/2006/relationships/image" Target="../media/image123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93" Type="http://schemas.openxmlformats.org/officeDocument/2006/relationships/image" Target="../media/image91.png"/><Relationship Id="rId98" Type="http://schemas.openxmlformats.org/officeDocument/2006/relationships/image" Target="../media/image96.png"/><Relationship Id="rId121" Type="http://schemas.microsoft.com/office/2007/relationships/hdphoto" Target="../media/hdphoto1.wdp"/><Relationship Id="rId3" Type="http://schemas.openxmlformats.org/officeDocument/2006/relationships/image" Target="../media/image1.jpeg"/><Relationship Id="rId25" Type="http://schemas.openxmlformats.org/officeDocument/2006/relationships/image" Target="../media/image23.png"/><Relationship Id="rId46" Type="http://schemas.openxmlformats.org/officeDocument/2006/relationships/image" Target="../media/image44.png"/><Relationship Id="rId67" Type="http://schemas.openxmlformats.org/officeDocument/2006/relationships/image" Target="../media/image65.png"/><Relationship Id="rId116" Type="http://schemas.openxmlformats.org/officeDocument/2006/relationships/image" Target="../media/image114.png"/><Relationship Id="rId137" Type="http://schemas.openxmlformats.org/officeDocument/2006/relationships/image" Target="../media/image134.jpe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62" Type="http://schemas.openxmlformats.org/officeDocument/2006/relationships/image" Target="../media/image60.png"/><Relationship Id="rId83" Type="http://schemas.openxmlformats.org/officeDocument/2006/relationships/image" Target="../media/image81.png"/><Relationship Id="rId88" Type="http://schemas.openxmlformats.org/officeDocument/2006/relationships/image" Target="../media/image86.png"/><Relationship Id="rId111" Type="http://schemas.openxmlformats.org/officeDocument/2006/relationships/image" Target="../media/image109.png"/><Relationship Id="rId132" Type="http://schemas.openxmlformats.org/officeDocument/2006/relationships/image" Target="../media/image129.png"/><Relationship Id="rId15" Type="http://schemas.openxmlformats.org/officeDocument/2006/relationships/image" Target="../media/image13.png"/><Relationship Id="rId36" Type="http://schemas.openxmlformats.org/officeDocument/2006/relationships/image" Target="../media/image34.png"/><Relationship Id="rId57" Type="http://schemas.openxmlformats.org/officeDocument/2006/relationships/image" Target="../media/image55.png"/><Relationship Id="rId106" Type="http://schemas.openxmlformats.org/officeDocument/2006/relationships/image" Target="../media/image104.png"/><Relationship Id="rId127" Type="http://schemas.openxmlformats.org/officeDocument/2006/relationships/image" Target="../media/image124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52" Type="http://schemas.openxmlformats.org/officeDocument/2006/relationships/image" Target="../media/image50.png"/><Relationship Id="rId73" Type="http://schemas.openxmlformats.org/officeDocument/2006/relationships/image" Target="../media/image71.png"/><Relationship Id="rId78" Type="http://schemas.openxmlformats.org/officeDocument/2006/relationships/image" Target="../media/image76.jpeg"/><Relationship Id="rId94" Type="http://schemas.openxmlformats.org/officeDocument/2006/relationships/image" Target="../media/image92.png"/><Relationship Id="rId99" Type="http://schemas.openxmlformats.org/officeDocument/2006/relationships/image" Target="../media/image97.png"/><Relationship Id="rId101" Type="http://schemas.openxmlformats.org/officeDocument/2006/relationships/image" Target="../media/image99.jpeg"/><Relationship Id="rId122" Type="http://schemas.openxmlformats.org/officeDocument/2006/relationships/image" Target="../media/image119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26" Type="http://schemas.openxmlformats.org/officeDocument/2006/relationships/image" Target="../media/image24.png"/><Relationship Id="rId47" Type="http://schemas.openxmlformats.org/officeDocument/2006/relationships/image" Target="../media/image45.tiff"/><Relationship Id="rId68" Type="http://schemas.openxmlformats.org/officeDocument/2006/relationships/image" Target="../media/image66.png"/><Relationship Id="rId89" Type="http://schemas.openxmlformats.org/officeDocument/2006/relationships/image" Target="../media/image87.png"/><Relationship Id="rId112" Type="http://schemas.openxmlformats.org/officeDocument/2006/relationships/image" Target="../media/image110.png"/><Relationship Id="rId133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42" descr="Rusty Nail Clip Art - Royalty Free - GoGraph">
            <a:extLst>
              <a:ext uri="{FF2B5EF4-FFF2-40B4-BE49-F238E27FC236}">
                <a16:creationId xmlns:a16="http://schemas.microsoft.com/office/drawing/2014/main" id="{209D910E-0EF3-4514-8A66-80BBF7CAF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2" t="3001" r="21848" b="14413"/>
          <a:stretch/>
        </p:blipFill>
        <p:spPr bwMode="auto">
          <a:xfrm>
            <a:off x="443004" y="4791708"/>
            <a:ext cx="395794" cy="67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239" y="6032877"/>
            <a:ext cx="946039" cy="646218"/>
          </a:xfrm>
          <a:prstGeom prst="rect">
            <a:avLst/>
          </a:prstGeom>
        </p:spPr>
      </p:pic>
      <p:pic>
        <p:nvPicPr>
          <p:cNvPr id="80" name="Picture 38" descr="6,247 Sewage Illustrations &amp;amp; Clip Art - iStock">
            <a:extLst>
              <a:ext uri="{FF2B5EF4-FFF2-40B4-BE49-F238E27FC236}">
                <a16:creationId xmlns:a16="http://schemas.microsoft.com/office/drawing/2014/main" id="{401DC8E0-C5F5-411C-AA58-AD967C7B5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80" y="6363412"/>
            <a:ext cx="656004" cy="65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7" name="Picture 2" descr="Test for Hydrogen | AQA GCSE Chemistry Revision Notes">
            <a:extLst>
              <a:ext uri="{FF2B5EF4-FFF2-40B4-BE49-F238E27FC236}">
                <a16:creationId xmlns:a16="http://schemas.microsoft.com/office/drawing/2014/main" id="{D10839E3-C515-4D85-8A63-2E1551B71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105" y="16505861"/>
            <a:ext cx="570172" cy="51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6" descr="1. What are alcohols? - Alcohol, carboxylic acid and esters">
            <a:extLst>
              <a:ext uri="{FF2B5EF4-FFF2-40B4-BE49-F238E27FC236}">
                <a16:creationId xmlns:a16="http://schemas.microsoft.com/office/drawing/2014/main" id="{83587C03-01E2-4038-9090-099722FB1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909" y="7819090"/>
            <a:ext cx="471361" cy="33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8" descr="What Is an Ester in Chemistry?">
            <a:extLst>
              <a:ext uri="{FF2B5EF4-FFF2-40B4-BE49-F238E27FC236}">
                <a16:creationId xmlns:a16="http://schemas.microsoft.com/office/drawing/2014/main" id="{05543424-EC23-458A-B1A5-F11441B64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48" y="7452206"/>
            <a:ext cx="448790" cy="35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1103">
            <a:extLst>
              <a:ext uri="{FF2B5EF4-FFF2-40B4-BE49-F238E27FC236}">
                <a16:creationId xmlns:a16="http://schemas.microsoft.com/office/drawing/2014/main" id="{007685D4-DAB2-439C-96E0-7D9A1D3D31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4765" y="12586319"/>
            <a:ext cx="686962" cy="563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1598" y="14275725"/>
            <a:ext cx="1332802" cy="409582"/>
          </a:xfrm>
          <a:prstGeom prst="rect">
            <a:avLst/>
          </a:prstGeom>
        </p:spPr>
      </p:pic>
      <p:pic>
        <p:nvPicPr>
          <p:cNvPr id="1037" name="Picture 74" descr="Image result for polymers black and white">
            <a:extLst>
              <a:ext uri="{FF2B5EF4-FFF2-40B4-BE49-F238E27FC236}">
                <a16:creationId xmlns:a16="http://schemas.microsoft.com/office/drawing/2014/main" id="{42A14EDA-9000-4B51-B043-4DD272247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3197">
            <a:off x="1648603" y="14361312"/>
            <a:ext cx="544482" cy="2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5772" y="3391582"/>
            <a:ext cx="552228" cy="355221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BB622F1C-D31E-407E-9F6A-B208A61F51FA}"/>
              </a:ext>
            </a:extLst>
          </p:cNvPr>
          <p:cNvSpPr/>
          <p:nvPr/>
        </p:nvSpPr>
        <p:spPr>
          <a:xfrm rot="16200000">
            <a:off x="683967" y="13747868"/>
            <a:ext cx="2779713" cy="2193925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58AAA35-ABE9-4F25-B884-DC654315AEB6}"/>
              </a:ext>
            </a:extLst>
          </p:cNvPr>
          <p:cNvSpPr/>
          <p:nvPr/>
        </p:nvSpPr>
        <p:spPr>
          <a:xfrm>
            <a:off x="2069061" y="15623499"/>
            <a:ext cx="6365875" cy="609600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930923A5-7F19-4A59-BF64-D56226D8F729}"/>
              </a:ext>
            </a:extLst>
          </p:cNvPr>
          <p:cNvSpPr/>
          <p:nvPr/>
        </p:nvSpPr>
        <p:spPr>
          <a:xfrm rot="5400000" flipH="1">
            <a:off x="6445268" y="11513919"/>
            <a:ext cx="2890838" cy="2225675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FECA8C3-E131-4CBF-B2A1-067B9E4A54EE}"/>
              </a:ext>
            </a:extLst>
          </p:cNvPr>
          <p:cNvSpPr/>
          <p:nvPr/>
        </p:nvSpPr>
        <p:spPr>
          <a:xfrm>
            <a:off x="2069061" y="13458149"/>
            <a:ext cx="5842000" cy="622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E85F7D3-8359-495F-B790-A68CE6B7BAC5}"/>
              </a:ext>
            </a:extLst>
          </p:cNvPr>
          <p:cNvSpPr/>
          <p:nvPr/>
        </p:nvSpPr>
        <p:spPr>
          <a:xfrm>
            <a:off x="1970636" y="11170256"/>
            <a:ext cx="5929312" cy="6162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6B4C747-6CBD-47F4-A3EF-AEA002B4FDB2}"/>
              </a:ext>
            </a:extLst>
          </p:cNvPr>
          <p:cNvSpPr/>
          <p:nvPr/>
        </p:nvSpPr>
        <p:spPr>
          <a:xfrm rot="16200000">
            <a:off x="679845" y="9339041"/>
            <a:ext cx="2705296" cy="220761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1CA3438C-3F21-4F86-8C87-7EFB1C9A8394}"/>
              </a:ext>
            </a:extLst>
          </p:cNvPr>
          <p:cNvSpPr/>
          <p:nvPr/>
        </p:nvSpPr>
        <p:spPr>
          <a:xfrm rot="5400000" flipH="1">
            <a:off x="6366887" y="7106337"/>
            <a:ext cx="2893520" cy="2336287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C6390BF-C5B0-44D9-A9D9-DF04ADE98306}"/>
              </a:ext>
            </a:extLst>
          </p:cNvPr>
          <p:cNvSpPr/>
          <p:nvPr/>
        </p:nvSpPr>
        <p:spPr>
          <a:xfrm>
            <a:off x="2015638" y="9095113"/>
            <a:ext cx="5961062" cy="628650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4D52986-72CC-4B1A-B1E6-9CC3421701DF}"/>
              </a:ext>
            </a:extLst>
          </p:cNvPr>
          <p:cNvSpPr/>
          <p:nvPr/>
        </p:nvSpPr>
        <p:spPr>
          <a:xfrm>
            <a:off x="2016672" y="6827721"/>
            <a:ext cx="5827713" cy="6508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4334BA4B-706E-4805-907A-F502E2965B63}"/>
              </a:ext>
            </a:extLst>
          </p:cNvPr>
          <p:cNvSpPr/>
          <p:nvPr/>
        </p:nvSpPr>
        <p:spPr>
          <a:xfrm>
            <a:off x="7736837" y="2576017"/>
            <a:ext cx="968375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C737485F-66BA-494C-86A8-6255F3BCE707}"/>
              </a:ext>
            </a:extLst>
          </p:cNvPr>
          <p:cNvSpPr/>
          <p:nvPr/>
        </p:nvSpPr>
        <p:spPr>
          <a:xfrm>
            <a:off x="7831138" y="2870386"/>
            <a:ext cx="841375" cy="903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DB2BC7E6-ACD5-462B-8AEC-6C108FE49036}"/>
              </a:ext>
            </a:extLst>
          </p:cNvPr>
          <p:cNvSpPr/>
          <p:nvPr/>
        </p:nvSpPr>
        <p:spPr>
          <a:xfrm>
            <a:off x="7944398" y="15432999"/>
            <a:ext cx="841375" cy="903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2221" name="TextBox 52">
            <a:extLst>
              <a:ext uri="{FF2B5EF4-FFF2-40B4-BE49-F238E27FC236}">
                <a16:creationId xmlns:a16="http://schemas.microsoft.com/office/drawing/2014/main" id="{21AA4465-E102-4017-B577-4B7B1C2C6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5772" y="15634531"/>
            <a:ext cx="121094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Particle model</a:t>
            </a:r>
          </a:p>
        </p:txBody>
      </p:sp>
      <p:sp>
        <p:nvSpPr>
          <p:cNvPr id="2225" name="TextBox 52">
            <a:extLst>
              <a:ext uri="{FF2B5EF4-FFF2-40B4-BE49-F238E27FC236}">
                <a16:creationId xmlns:a16="http://schemas.microsoft.com/office/drawing/2014/main" id="{EA248E3F-9EDB-4297-8535-7DD10EBC6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84" y="15716477"/>
            <a:ext cx="86891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Acids &amp; Alkalis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D165842C-E8E0-4757-9977-B0A16C56CC5C}"/>
              </a:ext>
            </a:extLst>
          </p:cNvPr>
          <p:cNvSpPr/>
          <p:nvPr/>
        </p:nvSpPr>
        <p:spPr>
          <a:xfrm rot="3660063">
            <a:off x="632373" y="16764912"/>
            <a:ext cx="90487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2244" name="TextBox 52">
            <a:extLst>
              <a:ext uri="{FF2B5EF4-FFF2-40B4-BE49-F238E27FC236}">
                <a16:creationId xmlns:a16="http://schemas.microsoft.com/office/drawing/2014/main" id="{A72D30FF-36E1-48EA-BF44-1FA2BE0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76" y="13670386"/>
            <a:ext cx="1020917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Elements   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F44BD91C-4AE5-428E-9539-38258344C2CA}"/>
              </a:ext>
            </a:extLst>
          </p:cNvPr>
          <p:cNvSpPr/>
          <p:nvPr/>
        </p:nvSpPr>
        <p:spPr>
          <a:xfrm>
            <a:off x="6242085" y="13405231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271" name="TextBox 52">
            <a:extLst>
              <a:ext uri="{FF2B5EF4-FFF2-40B4-BE49-F238E27FC236}">
                <a16:creationId xmlns:a16="http://schemas.microsoft.com/office/drawing/2014/main" id="{895EFDB1-5D21-48F6-80D7-8D81E8314246}"/>
              </a:ext>
            </a:extLst>
          </p:cNvPr>
          <p:cNvSpPr txBox="1">
            <a:spLocks noChangeArrowheads="1"/>
          </p:cNvSpPr>
          <p:nvPr/>
        </p:nvSpPr>
        <p:spPr bwMode="auto">
          <a:xfrm rot="1122326">
            <a:off x="922750" y="11055808"/>
            <a:ext cx="150783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latin typeface="Arial" panose="020B0604020202020204" pitchFamily="34" charset="0"/>
              </a:rPr>
              <a:t>Reactions of acids</a:t>
            </a:r>
          </a:p>
        </p:txBody>
      </p:sp>
      <p:sp>
        <p:nvSpPr>
          <p:cNvPr id="585" name="Rectangle 584">
            <a:extLst>
              <a:ext uri="{FF2B5EF4-FFF2-40B4-BE49-F238E27FC236}">
                <a16:creationId xmlns:a16="http://schemas.microsoft.com/office/drawing/2014/main" id="{282C1CEF-332C-4B06-97F2-384644F659CC}"/>
              </a:ext>
            </a:extLst>
          </p:cNvPr>
          <p:cNvSpPr/>
          <p:nvPr/>
        </p:nvSpPr>
        <p:spPr>
          <a:xfrm>
            <a:off x="6994242" y="8932481"/>
            <a:ext cx="68468" cy="8393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30317A66-A348-46E1-ABA5-46DAB7116304}"/>
              </a:ext>
            </a:extLst>
          </p:cNvPr>
          <p:cNvSpPr/>
          <p:nvPr/>
        </p:nvSpPr>
        <p:spPr>
          <a:xfrm>
            <a:off x="2503620" y="15592435"/>
            <a:ext cx="90488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E145FC6E-E57B-4E1B-B481-4B8421906D39}"/>
              </a:ext>
            </a:extLst>
          </p:cNvPr>
          <p:cNvSpPr/>
          <p:nvPr/>
        </p:nvSpPr>
        <p:spPr>
          <a:xfrm>
            <a:off x="7784949" y="11158586"/>
            <a:ext cx="68128" cy="660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90" name="Rectangle 389">
            <a:extLst>
              <a:ext uri="{FF2B5EF4-FFF2-40B4-BE49-F238E27FC236}">
                <a16:creationId xmlns:a16="http://schemas.microsoft.com/office/drawing/2014/main" id="{4772B346-07BC-4AD9-9391-9F2B0C401EAD}"/>
              </a:ext>
            </a:extLst>
          </p:cNvPr>
          <p:cNvSpPr/>
          <p:nvPr/>
        </p:nvSpPr>
        <p:spPr>
          <a:xfrm>
            <a:off x="3280655" y="8996263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07" name="TextBox 52">
            <a:extLst>
              <a:ext uri="{FF2B5EF4-FFF2-40B4-BE49-F238E27FC236}">
                <a16:creationId xmlns:a16="http://schemas.microsoft.com/office/drawing/2014/main" id="{AB0ED535-E4D3-48F3-9515-D5CC1567F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589" y="9163273"/>
            <a:ext cx="1246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Energy changes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486" name="Rectangle 485">
            <a:extLst>
              <a:ext uri="{FF2B5EF4-FFF2-40B4-BE49-F238E27FC236}">
                <a16:creationId xmlns:a16="http://schemas.microsoft.com/office/drawing/2014/main" id="{366B2CD5-C679-44C9-828B-B2B12E5BE918}"/>
              </a:ext>
            </a:extLst>
          </p:cNvPr>
          <p:cNvSpPr/>
          <p:nvPr/>
        </p:nvSpPr>
        <p:spPr>
          <a:xfrm>
            <a:off x="7935545" y="6841477"/>
            <a:ext cx="80962" cy="677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A38C2DF7-60C4-44DA-AC98-833EF7EA8B1D}"/>
              </a:ext>
            </a:extLst>
          </p:cNvPr>
          <p:cNvSpPr/>
          <p:nvPr/>
        </p:nvSpPr>
        <p:spPr>
          <a:xfrm>
            <a:off x="5485261" y="6796613"/>
            <a:ext cx="80962" cy="677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E8456D6D-6D59-4163-9ABE-8923EF2B70A5}"/>
              </a:ext>
            </a:extLst>
          </p:cNvPr>
          <p:cNvSpPr/>
          <p:nvPr/>
        </p:nvSpPr>
        <p:spPr>
          <a:xfrm>
            <a:off x="2093908" y="2503088"/>
            <a:ext cx="6024562" cy="6302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rgbClr val="C00000"/>
              </a:solidFill>
            </a:endParaRPr>
          </a:p>
        </p:txBody>
      </p:sp>
      <p:sp>
        <p:nvSpPr>
          <p:cNvPr id="516" name="Triangle 45">
            <a:extLst>
              <a:ext uri="{FF2B5EF4-FFF2-40B4-BE49-F238E27FC236}">
                <a16:creationId xmlns:a16="http://schemas.microsoft.com/office/drawing/2014/main" id="{66F5EA8C-026E-4A41-B46F-BE1CE69A6A8B}"/>
              </a:ext>
            </a:extLst>
          </p:cNvPr>
          <p:cNvSpPr/>
          <p:nvPr/>
        </p:nvSpPr>
        <p:spPr>
          <a:xfrm rot="16200000">
            <a:off x="1273170" y="2423715"/>
            <a:ext cx="936625" cy="736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rgbClr val="C00000"/>
              </a:solidFill>
            </a:endParaRPr>
          </a:p>
        </p:txBody>
      </p:sp>
      <p:sp>
        <p:nvSpPr>
          <p:cNvPr id="517" name="TextBox 292">
            <a:extLst>
              <a:ext uri="{FF2B5EF4-FFF2-40B4-BE49-F238E27FC236}">
                <a16:creationId xmlns:a16="http://schemas.microsoft.com/office/drawing/2014/main" id="{87A35DB5-4CDB-4007-B70D-80F0F80A4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74" y="1962545"/>
            <a:ext cx="850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Understanding variables</a:t>
            </a:r>
          </a:p>
        </p:txBody>
      </p:sp>
      <p:sp>
        <p:nvSpPr>
          <p:cNvPr id="518" name="TextBox 321">
            <a:extLst>
              <a:ext uri="{FF2B5EF4-FFF2-40B4-BE49-F238E27FC236}">
                <a16:creationId xmlns:a16="http://schemas.microsoft.com/office/drawing/2014/main" id="{6820C226-016D-4ECF-8EA1-C261C6B03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887" y="2226847"/>
            <a:ext cx="14050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Applying </a:t>
            </a:r>
            <a:r>
              <a:rPr lang="en-US" altLang="en-US" sz="800" dirty="0" err="1"/>
              <a:t>maths</a:t>
            </a:r>
            <a:r>
              <a:rPr lang="en-US" altLang="en-US" sz="800" dirty="0"/>
              <a:t> to the scientific concepts</a:t>
            </a:r>
          </a:p>
        </p:txBody>
      </p:sp>
      <p:sp>
        <p:nvSpPr>
          <p:cNvPr id="519" name="TextBox 360">
            <a:extLst>
              <a:ext uri="{FF2B5EF4-FFF2-40B4-BE49-F238E27FC236}">
                <a16:creationId xmlns:a16="http://schemas.microsoft.com/office/drawing/2014/main" id="{4B4DCE47-C8E2-47E0-8259-3A5724226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450" y="3335888"/>
            <a:ext cx="1197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Understanding relationships between science and society</a:t>
            </a:r>
          </a:p>
        </p:txBody>
      </p:sp>
      <p:sp>
        <p:nvSpPr>
          <p:cNvPr id="520" name="TextBox 365">
            <a:extLst>
              <a:ext uri="{FF2B5EF4-FFF2-40B4-BE49-F238E27FC236}">
                <a16:creationId xmlns:a16="http://schemas.microsoft.com/office/drawing/2014/main" id="{0670438D-F164-407A-ADD7-66358CA6E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106" y="1974778"/>
            <a:ext cx="733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Drawing conclusions</a:t>
            </a:r>
          </a:p>
        </p:txBody>
      </p:sp>
      <p:sp>
        <p:nvSpPr>
          <p:cNvPr id="521" name="TextBox 368">
            <a:extLst>
              <a:ext uri="{FF2B5EF4-FFF2-40B4-BE49-F238E27FC236}">
                <a16:creationId xmlns:a16="http://schemas.microsoft.com/office/drawing/2014/main" id="{8BE0A06C-84BD-4660-B56D-C21C168FE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316" y="2317736"/>
            <a:ext cx="1001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Describe patterns</a:t>
            </a:r>
          </a:p>
        </p:txBody>
      </p:sp>
      <p:sp>
        <p:nvSpPr>
          <p:cNvPr id="522" name="TextBox 384">
            <a:extLst>
              <a:ext uri="{FF2B5EF4-FFF2-40B4-BE49-F238E27FC236}">
                <a16:creationId xmlns:a16="http://schemas.microsoft.com/office/drawing/2014/main" id="{436D6CEC-A1F4-45E6-91BD-48EE0FEDA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521" y="3338838"/>
            <a:ext cx="1075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IDEAL </a:t>
            </a:r>
          </a:p>
          <a:p>
            <a:pPr algn="ctr" eaLnBrk="1" hangingPunct="1"/>
            <a:r>
              <a:rPr lang="en-US" altLang="en-US" sz="800" dirty="0"/>
              <a:t>Identify, describe, explain, apply, link</a:t>
            </a:r>
          </a:p>
        </p:txBody>
      </p:sp>
      <p:sp>
        <p:nvSpPr>
          <p:cNvPr id="523" name="TextBox 388">
            <a:extLst>
              <a:ext uri="{FF2B5EF4-FFF2-40B4-BE49-F238E27FC236}">
                <a16:creationId xmlns:a16="http://schemas.microsoft.com/office/drawing/2014/main" id="{BEC377C8-F455-46BE-AC7C-D14205578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773" y="3098078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Modelling scientific concepts</a:t>
            </a:r>
          </a:p>
        </p:txBody>
      </p:sp>
      <p:sp>
        <p:nvSpPr>
          <p:cNvPr id="524" name="TextBox 392">
            <a:extLst>
              <a:ext uri="{FF2B5EF4-FFF2-40B4-BE49-F238E27FC236}">
                <a16:creationId xmlns:a16="http://schemas.microsoft.com/office/drawing/2014/main" id="{D184E55C-F93A-4074-B853-5C89FFF03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550" y="3096672"/>
            <a:ext cx="855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Analysis of secondary data</a:t>
            </a:r>
          </a:p>
        </p:txBody>
      </p:sp>
      <p:sp>
        <p:nvSpPr>
          <p:cNvPr id="525" name="TextBox 394">
            <a:extLst>
              <a:ext uri="{FF2B5EF4-FFF2-40B4-BE49-F238E27FC236}">
                <a16:creationId xmlns:a16="http://schemas.microsoft.com/office/drawing/2014/main" id="{77DD830E-4841-4977-9ECA-23CD0A1E9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384" y="3346282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Drawing graphs and </a:t>
            </a:r>
            <a:r>
              <a:rPr lang="en-US" altLang="en-US" sz="800" dirty="0" err="1"/>
              <a:t>analysing</a:t>
            </a:r>
            <a:r>
              <a:rPr lang="en-US" altLang="en-US" sz="800" dirty="0"/>
              <a:t> graphical data</a:t>
            </a:r>
          </a:p>
        </p:txBody>
      </p:sp>
      <p:sp>
        <p:nvSpPr>
          <p:cNvPr id="526" name="Triangle 45">
            <a:extLst>
              <a:ext uri="{FF2B5EF4-FFF2-40B4-BE49-F238E27FC236}">
                <a16:creationId xmlns:a16="http://schemas.microsoft.com/office/drawing/2014/main" id="{052BC0F4-281E-46B6-A436-51DAA1E760DA}"/>
              </a:ext>
            </a:extLst>
          </p:cNvPr>
          <p:cNvSpPr/>
          <p:nvPr/>
        </p:nvSpPr>
        <p:spPr>
          <a:xfrm rot="5400000">
            <a:off x="7992264" y="2494357"/>
            <a:ext cx="938212" cy="736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rgbClr val="C00000"/>
              </a:solidFill>
            </a:endParaRPr>
          </a:p>
        </p:txBody>
      </p:sp>
      <p:sp>
        <p:nvSpPr>
          <p:cNvPr id="527" name="TextBox 388">
            <a:extLst>
              <a:ext uri="{FF2B5EF4-FFF2-40B4-BE49-F238E27FC236}">
                <a16:creationId xmlns:a16="http://schemas.microsoft.com/office/drawing/2014/main" id="{CDD964A6-7391-4312-A919-28CE5CBB4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139" y="1984595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Assessing impact of scientific concepts</a:t>
            </a:r>
          </a:p>
        </p:txBody>
      </p:sp>
      <p:sp>
        <p:nvSpPr>
          <p:cNvPr id="529" name="TextBox 365">
            <a:extLst>
              <a:ext uri="{FF2B5EF4-FFF2-40B4-BE49-F238E27FC236}">
                <a16:creationId xmlns:a16="http://schemas.microsoft.com/office/drawing/2014/main" id="{0CFAA23C-01A7-49B5-B1B5-8F8111668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174" y="3111615"/>
            <a:ext cx="733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Risk Assessment</a:t>
            </a:r>
          </a:p>
        </p:txBody>
      </p:sp>
      <p:sp>
        <p:nvSpPr>
          <p:cNvPr id="530" name="TextBox 394">
            <a:extLst>
              <a:ext uri="{FF2B5EF4-FFF2-40B4-BE49-F238E27FC236}">
                <a16:creationId xmlns:a16="http://schemas.microsoft.com/office/drawing/2014/main" id="{B9FD33C6-6CE6-448F-944F-70E0C473C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8762" y="2220395"/>
            <a:ext cx="1498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Writing </a:t>
            </a:r>
          </a:p>
          <a:p>
            <a:pPr algn="ctr" eaLnBrk="1" hangingPunct="1"/>
            <a:r>
              <a:rPr lang="en-US" altLang="en-US" sz="800" dirty="0"/>
              <a:t>methods</a:t>
            </a:r>
          </a:p>
        </p:txBody>
      </p:sp>
      <p:sp>
        <p:nvSpPr>
          <p:cNvPr id="531" name="TextBox 2">
            <a:extLst>
              <a:ext uri="{FF2B5EF4-FFF2-40B4-BE49-F238E27FC236}">
                <a16:creationId xmlns:a16="http://schemas.microsoft.com/office/drawing/2014/main" id="{5F74F906-A277-4F14-9128-529969BF4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195" y="2638026"/>
            <a:ext cx="51752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dirty="0">
                <a:solidFill>
                  <a:schemeClr val="bg1"/>
                </a:solidFill>
              </a:rPr>
              <a:t>Understanding and Applying Scientific Skills </a:t>
            </a:r>
          </a:p>
        </p:txBody>
      </p:sp>
      <p:sp>
        <p:nvSpPr>
          <p:cNvPr id="532" name="TextBox 4">
            <a:extLst>
              <a:ext uri="{FF2B5EF4-FFF2-40B4-BE49-F238E27FC236}">
                <a16:creationId xmlns:a16="http://schemas.microsoft.com/office/drawing/2014/main" id="{AFE35BB7-A81F-45E4-94BA-EE9B96102534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440364" y="2781793"/>
            <a:ext cx="998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600" dirty="0">
                <a:solidFill>
                  <a:schemeClr val="bg1"/>
                </a:solidFill>
              </a:rPr>
              <a:t>Year 7</a:t>
            </a:r>
          </a:p>
        </p:txBody>
      </p:sp>
      <p:sp>
        <p:nvSpPr>
          <p:cNvPr id="533" name="TextBox 439">
            <a:extLst>
              <a:ext uri="{FF2B5EF4-FFF2-40B4-BE49-F238E27FC236}">
                <a16:creationId xmlns:a16="http://schemas.microsoft.com/office/drawing/2014/main" id="{337BE0E9-9F27-4C34-971A-79B493005A0B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698576" y="2748943"/>
            <a:ext cx="998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600">
                <a:solidFill>
                  <a:schemeClr val="bg1"/>
                </a:solidFill>
              </a:rPr>
              <a:t>Year 13</a:t>
            </a:r>
            <a:endParaRPr lang="en-GB" altLang="en-US" sz="1600" dirty="0">
              <a:solidFill>
                <a:schemeClr val="bg1"/>
              </a:solidFill>
            </a:endParaRPr>
          </a:p>
        </p:txBody>
      </p:sp>
      <p:cxnSp>
        <p:nvCxnSpPr>
          <p:cNvPr id="534" name="Straight Connector 533">
            <a:extLst>
              <a:ext uri="{FF2B5EF4-FFF2-40B4-BE49-F238E27FC236}">
                <a16:creationId xmlns:a16="http://schemas.microsoft.com/office/drawing/2014/main" id="{959D34F7-5511-43D4-8E01-82415AB38C00}"/>
              </a:ext>
            </a:extLst>
          </p:cNvPr>
          <p:cNvCxnSpPr>
            <a:cxnSpLocks/>
          </p:cNvCxnSpPr>
          <p:nvPr/>
        </p:nvCxnSpPr>
        <p:spPr>
          <a:xfrm>
            <a:off x="2286654" y="2247191"/>
            <a:ext cx="0" cy="292719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Connector 535">
            <a:extLst>
              <a:ext uri="{FF2B5EF4-FFF2-40B4-BE49-F238E27FC236}">
                <a16:creationId xmlns:a16="http://schemas.microsoft.com/office/drawing/2014/main" id="{8A0FFACF-5FE4-4E72-B5F2-A9505B3D812B}"/>
              </a:ext>
            </a:extLst>
          </p:cNvPr>
          <p:cNvCxnSpPr>
            <a:cxnSpLocks/>
          </p:cNvCxnSpPr>
          <p:nvPr/>
        </p:nvCxnSpPr>
        <p:spPr>
          <a:xfrm flipV="1">
            <a:off x="2462559" y="3100614"/>
            <a:ext cx="0" cy="289259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82C2568F-DA4F-4905-9C58-1119225EE467}"/>
              </a:ext>
            </a:extLst>
          </p:cNvPr>
          <p:cNvCxnSpPr>
            <a:cxnSpLocks/>
          </p:cNvCxnSpPr>
          <p:nvPr/>
        </p:nvCxnSpPr>
        <p:spPr>
          <a:xfrm>
            <a:off x="3700715" y="2257664"/>
            <a:ext cx="0" cy="292719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>
            <a:extLst>
              <a:ext uri="{FF2B5EF4-FFF2-40B4-BE49-F238E27FC236}">
                <a16:creationId xmlns:a16="http://schemas.microsoft.com/office/drawing/2014/main" id="{B38943A8-9FC0-43BE-AE41-D3C272E1A853}"/>
              </a:ext>
            </a:extLst>
          </p:cNvPr>
          <p:cNvCxnSpPr>
            <a:cxnSpLocks/>
          </p:cNvCxnSpPr>
          <p:nvPr/>
        </p:nvCxnSpPr>
        <p:spPr>
          <a:xfrm flipV="1">
            <a:off x="5147972" y="3093304"/>
            <a:ext cx="0" cy="289259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93CD528B-7F86-4942-B423-9FC840703D4F}"/>
              </a:ext>
            </a:extLst>
          </p:cNvPr>
          <p:cNvCxnSpPr>
            <a:cxnSpLocks/>
          </p:cNvCxnSpPr>
          <p:nvPr/>
        </p:nvCxnSpPr>
        <p:spPr>
          <a:xfrm>
            <a:off x="4628492" y="2247035"/>
            <a:ext cx="0" cy="292719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Connector 547">
            <a:extLst>
              <a:ext uri="{FF2B5EF4-FFF2-40B4-BE49-F238E27FC236}">
                <a16:creationId xmlns:a16="http://schemas.microsoft.com/office/drawing/2014/main" id="{6E7FE2FB-4D7C-4324-8564-84ABEE7D2AE6}"/>
              </a:ext>
            </a:extLst>
          </p:cNvPr>
          <p:cNvCxnSpPr>
            <a:cxnSpLocks/>
          </p:cNvCxnSpPr>
          <p:nvPr/>
        </p:nvCxnSpPr>
        <p:spPr>
          <a:xfrm flipV="1">
            <a:off x="6140952" y="3103200"/>
            <a:ext cx="0" cy="289259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" name="TextBox 368">
            <a:extLst>
              <a:ext uri="{FF2B5EF4-FFF2-40B4-BE49-F238E27FC236}">
                <a16:creationId xmlns:a16="http://schemas.microsoft.com/office/drawing/2014/main" id="{69A2E480-8C5D-4A65-9C28-9834A58D3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367" y="2219584"/>
            <a:ext cx="10017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Evaluation of scientific concepts</a:t>
            </a:r>
          </a:p>
        </p:txBody>
      </p:sp>
      <p:cxnSp>
        <p:nvCxnSpPr>
          <p:cNvPr id="554" name="Straight Connector 553">
            <a:extLst>
              <a:ext uri="{FF2B5EF4-FFF2-40B4-BE49-F238E27FC236}">
                <a16:creationId xmlns:a16="http://schemas.microsoft.com/office/drawing/2014/main" id="{2F7F46B4-81BA-4764-9167-285DD09AFAB0}"/>
              </a:ext>
            </a:extLst>
          </p:cNvPr>
          <p:cNvCxnSpPr>
            <a:cxnSpLocks/>
          </p:cNvCxnSpPr>
          <p:nvPr/>
        </p:nvCxnSpPr>
        <p:spPr>
          <a:xfrm flipV="1">
            <a:off x="7679909" y="3093304"/>
            <a:ext cx="0" cy="289259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5" name="TextBox 365">
            <a:extLst>
              <a:ext uri="{FF2B5EF4-FFF2-40B4-BE49-F238E27FC236}">
                <a16:creationId xmlns:a16="http://schemas.microsoft.com/office/drawing/2014/main" id="{1BD355A8-EEDD-4D0A-B4DE-8A357DE33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9863" y="3362911"/>
            <a:ext cx="817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Evaluating data and investigations</a:t>
            </a:r>
          </a:p>
        </p:txBody>
      </p:sp>
      <p:pic>
        <p:nvPicPr>
          <p:cNvPr id="631" name="Picture 12">
            <a:extLst>
              <a:ext uri="{FF2B5EF4-FFF2-40B4-BE49-F238E27FC236}">
                <a16:creationId xmlns:a16="http://schemas.microsoft.com/office/drawing/2014/main" id="{BD919BF1-A906-4626-8149-5B4E17CCA2FC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6870" r="2019" b="4565"/>
          <a:stretch>
            <a:fillRect/>
          </a:stretch>
        </p:blipFill>
        <p:spPr bwMode="auto">
          <a:xfrm>
            <a:off x="-6372107" y="21911634"/>
            <a:ext cx="567588" cy="44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1" name="TextBox 52">
            <a:extLst>
              <a:ext uri="{FF2B5EF4-FFF2-40B4-BE49-F238E27FC236}">
                <a16:creationId xmlns:a16="http://schemas.microsoft.com/office/drawing/2014/main" id="{6700EC47-E152-4A3B-A25E-D813D31B3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525" y="13546811"/>
            <a:ext cx="109688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Arial" panose="020B0604020202020204" pitchFamily="34" charset="0"/>
              </a:rPr>
              <a:t>Climate</a:t>
            </a:r>
          </a:p>
        </p:txBody>
      </p:sp>
      <p:sp>
        <p:nvSpPr>
          <p:cNvPr id="726" name="TextBox 52">
            <a:extLst>
              <a:ext uri="{FF2B5EF4-FFF2-40B4-BE49-F238E27FC236}">
                <a16:creationId xmlns:a16="http://schemas.microsoft.com/office/drawing/2014/main" id="{CE70F2AF-3BA3-497F-A582-534A4CD54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1301" y="11275716"/>
            <a:ext cx="109624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Chemical changes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741" name="Rectangle 740">
            <a:extLst>
              <a:ext uri="{FF2B5EF4-FFF2-40B4-BE49-F238E27FC236}">
                <a16:creationId xmlns:a16="http://schemas.microsoft.com/office/drawing/2014/main" id="{D13CAC9E-96EB-41B1-B002-FBAA3B7DAB44}"/>
              </a:ext>
            </a:extLst>
          </p:cNvPr>
          <p:cNvSpPr/>
          <p:nvPr/>
        </p:nvSpPr>
        <p:spPr>
          <a:xfrm>
            <a:off x="2304226" y="11161414"/>
            <a:ext cx="6689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769" name="Straight Connector 768">
            <a:extLst>
              <a:ext uri="{FF2B5EF4-FFF2-40B4-BE49-F238E27FC236}">
                <a16:creationId xmlns:a16="http://schemas.microsoft.com/office/drawing/2014/main" id="{9739C291-878C-4D11-8ED4-A2F839661A8D}"/>
              </a:ext>
            </a:extLst>
          </p:cNvPr>
          <p:cNvCxnSpPr>
            <a:cxnSpLocks/>
          </p:cNvCxnSpPr>
          <p:nvPr/>
        </p:nvCxnSpPr>
        <p:spPr>
          <a:xfrm>
            <a:off x="720761" y="10000119"/>
            <a:ext cx="286903" cy="3781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1" name="Rectangle 780">
            <a:extLst>
              <a:ext uri="{FF2B5EF4-FFF2-40B4-BE49-F238E27FC236}">
                <a16:creationId xmlns:a16="http://schemas.microsoft.com/office/drawing/2014/main" id="{9B967AD1-FFB0-495B-BD69-ADF3D6D02055}"/>
              </a:ext>
            </a:extLst>
          </p:cNvPr>
          <p:cNvSpPr/>
          <p:nvPr/>
        </p:nvSpPr>
        <p:spPr>
          <a:xfrm>
            <a:off x="5274676" y="9059753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862" name="Rectangle 861">
            <a:extLst>
              <a:ext uri="{FF2B5EF4-FFF2-40B4-BE49-F238E27FC236}">
                <a16:creationId xmlns:a16="http://schemas.microsoft.com/office/drawing/2014/main" id="{667928A8-8D3B-43AA-9BAE-DE83A10C8585}"/>
              </a:ext>
            </a:extLst>
          </p:cNvPr>
          <p:cNvSpPr/>
          <p:nvPr/>
        </p:nvSpPr>
        <p:spPr>
          <a:xfrm rot="3660063">
            <a:off x="635329" y="17002305"/>
            <a:ext cx="90487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pic>
        <p:nvPicPr>
          <p:cNvPr id="421" name="Picture 420" descr="Red color waves on white background vector illustration | Premium ...">
            <a:extLst>
              <a:ext uri="{FF2B5EF4-FFF2-40B4-BE49-F238E27FC236}">
                <a16:creationId xmlns:a16="http://schemas.microsoft.com/office/drawing/2014/main" id="{532EB91C-F746-41AE-96CC-62CA3F52AAC4}"/>
              </a:ext>
            </a:extLst>
          </p:cNvPr>
          <p:cNvPicPr/>
          <p:nvPr/>
        </p:nvPicPr>
        <p:blipFill rotWithShape="1"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b="7380"/>
          <a:stretch/>
        </p:blipFill>
        <p:spPr bwMode="auto">
          <a:xfrm>
            <a:off x="203456" y="88490"/>
            <a:ext cx="9270352" cy="1400200"/>
          </a:xfrm>
          <a:prstGeom prst="rect">
            <a:avLst/>
          </a:prstGeom>
          <a:noFill/>
        </p:spPr>
      </p:pic>
      <p:sp>
        <p:nvSpPr>
          <p:cNvPr id="425" name="Rounded Rectangle 424"/>
          <p:cNvSpPr/>
          <p:nvPr/>
        </p:nvSpPr>
        <p:spPr>
          <a:xfrm>
            <a:off x="203455" y="78548"/>
            <a:ext cx="9392205" cy="149856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7"/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6C44A017-0A51-42C3-A7D1-52835A3DEFAD}"/>
              </a:ext>
            </a:extLst>
          </p:cNvPr>
          <p:cNvSpPr txBox="1"/>
          <p:nvPr/>
        </p:nvSpPr>
        <p:spPr>
          <a:xfrm>
            <a:off x="4848077" y="1159232"/>
            <a:ext cx="4820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Bahnschrift" panose="020B0502040204020203" pitchFamily="34" charset="0"/>
              </a:rPr>
              <a:t>St John Henry Newman Catholic School</a:t>
            </a:r>
          </a:p>
        </p:txBody>
      </p:sp>
      <p:pic>
        <p:nvPicPr>
          <p:cNvPr id="435" name="Picture 2" descr="St John Henry Newman Catholic School - Moving day | Facebook">
            <a:extLst>
              <a:ext uri="{FF2B5EF4-FFF2-40B4-BE49-F238E27FC236}">
                <a16:creationId xmlns:a16="http://schemas.microsoft.com/office/drawing/2014/main" id="{C94A86C1-D9B6-45EF-A2F7-3EC31F0E0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817" y="178835"/>
            <a:ext cx="1000926" cy="100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3" name="TextBox 1">
            <a:extLst>
              <a:ext uri="{FF2B5EF4-FFF2-40B4-BE49-F238E27FC236}">
                <a16:creationId xmlns:a16="http://schemas.microsoft.com/office/drawing/2014/main" id="{4EE7F0E5-98B0-47DA-A382-BF25B95B7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7217" y="377177"/>
            <a:ext cx="3117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GB" altLang="en-US" sz="2400" b="1" dirty="0">
                <a:latin typeface="Arial Rounded MT Bold" panose="020F0704030504030204" pitchFamily="34" charset="0"/>
                <a:cs typeface="Agent Orange" panose="00000400000000000000" pitchFamily="2" charset="0"/>
              </a:rPr>
              <a:t>Learning journey</a:t>
            </a:r>
          </a:p>
        </p:txBody>
      </p:sp>
      <p:sp>
        <p:nvSpPr>
          <p:cNvPr id="436" name="Oval 435">
            <a:extLst>
              <a:ext uri="{FF2B5EF4-FFF2-40B4-BE49-F238E27FC236}">
                <a16:creationId xmlns:a16="http://schemas.microsoft.com/office/drawing/2014/main" id="{AA8723B3-902E-4D56-A30D-2DC7CD8D8C4E}"/>
              </a:ext>
            </a:extLst>
          </p:cNvPr>
          <p:cNvSpPr/>
          <p:nvPr/>
        </p:nvSpPr>
        <p:spPr>
          <a:xfrm>
            <a:off x="7892586" y="15290497"/>
            <a:ext cx="1166203" cy="1128191"/>
          </a:xfrm>
          <a:prstGeom prst="ellipse">
            <a:avLst/>
          </a:prstGeom>
          <a:solidFill>
            <a:schemeClr val="bg1"/>
          </a:solidFill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901" tIns="46451" rIns="92901" bIns="46451" rtlCol="0" anchor="ctr"/>
          <a:lstStyle/>
          <a:p>
            <a:pPr algn="ctr"/>
            <a:endParaRPr lang="en-GB" sz="1247" dirty="0">
              <a:solidFill>
                <a:schemeClr val="tx1"/>
              </a:solidFill>
            </a:endParaRP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4845AC7E-8330-4508-A014-393BCE427ED5}"/>
              </a:ext>
            </a:extLst>
          </p:cNvPr>
          <p:cNvSpPr txBox="1"/>
          <p:nvPr/>
        </p:nvSpPr>
        <p:spPr>
          <a:xfrm>
            <a:off x="7975148" y="15428925"/>
            <a:ext cx="1005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KS3</a:t>
            </a:r>
          </a:p>
        </p:txBody>
      </p:sp>
      <p:sp>
        <p:nvSpPr>
          <p:cNvPr id="451" name="Oval 450">
            <a:extLst>
              <a:ext uri="{FF2B5EF4-FFF2-40B4-BE49-F238E27FC236}">
                <a16:creationId xmlns:a16="http://schemas.microsoft.com/office/drawing/2014/main" id="{AA8723B3-902E-4D56-A30D-2DC7CD8D8C4E}"/>
              </a:ext>
            </a:extLst>
          </p:cNvPr>
          <p:cNvSpPr/>
          <p:nvPr/>
        </p:nvSpPr>
        <p:spPr>
          <a:xfrm>
            <a:off x="7919562" y="12829765"/>
            <a:ext cx="1166203" cy="1128191"/>
          </a:xfrm>
          <a:prstGeom prst="ellipse">
            <a:avLst/>
          </a:prstGeom>
          <a:solidFill>
            <a:schemeClr val="bg1"/>
          </a:solidFill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901" tIns="46451" rIns="92901" bIns="46451" rtlCol="0" anchor="ctr"/>
          <a:lstStyle/>
          <a:p>
            <a:pPr algn="ctr"/>
            <a:endParaRPr lang="en-GB" sz="1247" dirty="0">
              <a:solidFill>
                <a:schemeClr val="tx1"/>
              </a:solidFill>
            </a:endParaRP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4845AC7E-8330-4508-A014-393BCE427ED5}"/>
              </a:ext>
            </a:extLst>
          </p:cNvPr>
          <p:cNvSpPr txBox="1"/>
          <p:nvPr/>
        </p:nvSpPr>
        <p:spPr>
          <a:xfrm>
            <a:off x="8007097" y="13058392"/>
            <a:ext cx="1005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KS4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7855" y="1058216"/>
            <a:ext cx="815821" cy="418264"/>
          </a:xfrm>
          <a:prstGeom prst="rect">
            <a:avLst/>
          </a:prstGeom>
        </p:spPr>
      </p:pic>
      <p:sp>
        <p:nvSpPr>
          <p:cNvPr id="472" name="TextBox 52">
            <a:extLst>
              <a:ext uri="{FF2B5EF4-FFF2-40B4-BE49-F238E27FC236}">
                <a16:creationId xmlns:a16="http://schemas.microsoft.com/office/drawing/2014/main" id="{21AA4465-E102-4017-B577-4B7B1C2C6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5010" y="15643072"/>
            <a:ext cx="14194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Separating mixtures</a:t>
            </a:r>
          </a:p>
        </p:txBody>
      </p:sp>
      <p:sp>
        <p:nvSpPr>
          <p:cNvPr id="471" name="Rounded Rectangle 470"/>
          <p:cNvSpPr/>
          <p:nvPr/>
        </p:nvSpPr>
        <p:spPr>
          <a:xfrm>
            <a:off x="1252822" y="1960532"/>
            <a:ext cx="7592718" cy="183346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7"/>
          </a:p>
        </p:txBody>
      </p:sp>
      <p:sp>
        <p:nvSpPr>
          <p:cNvPr id="473" name="TextBox 52">
            <a:extLst>
              <a:ext uri="{FF2B5EF4-FFF2-40B4-BE49-F238E27FC236}">
                <a16:creationId xmlns:a16="http://schemas.microsoft.com/office/drawing/2014/main" id="{EA248E3F-9EDB-4297-8535-7DD10EBC6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464" y="15729345"/>
            <a:ext cx="114917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 dirty="0">
                <a:latin typeface="Arial" panose="020B0604020202020204" pitchFamily="34" charset="0"/>
              </a:rPr>
              <a:t>Metals &amp;</a:t>
            </a:r>
          </a:p>
          <a:p>
            <a:pPr algn="ctr" eaLnBrk="1" hangingPunct="1"/>
            <a:r>
              <a:rPr lang="en-GB" altLang="en-US" sz="1000" b="1" dirty="0">
                <a:latin typeface="Arial" panose="020B0604020202020204" pitchFamily="34" charset="0"/>
              </a:rPr>
              <a:t> non-metals</a:t>
            </a:r>
            <a:endParaRPr lang="en-US" altLang="en-US" sz="1000" b="1" dirty="0">
              <a:latin typeface="Arial" panose="020B0604020202020204" pitchFamily="34" charset="0"/>
            </a:endParaRPr>
          </a:p>
        </p:txBody>
      </p:sp>
      <p:sp>
        <p:nvSpPr>
          <p:cNvPr id="222" name="TextBox 52">
            <a:extLst>
              <a:ext uri="{FF2B5EF4-FFF2-40B4-BE49-F238E27FC236}">
                <a16:creationId xmlns:a16="http://schemas.microsoft.com/office/drawing/2014/main" id="{944937F2-84D2-406A-B579-1872C3435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01" y="15428925"/>
            <a:ext cx="121112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Earth’s structure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478" name="TextBox 52">
            <a:extLst>
              <a:ext uri="{FF2B5EF4-FFF2-40B4-BE49-F238E27FC236}">
                <a16:creationId xmlns:a16="http://schemas.microsoft.com/office/drawing/2014/main" id="{A72D30FF-36E1-48EA-BF44-1FA2BE0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064" y="13533170"/>
            <a:ext cx="114521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Types of reaction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pic>
        <p:nvPicPr>
          <p:cNvPr id="499" name="Picture 143">
            <a:extLst>
              <a:ext uri="{FF2B5EF4-FFF2-40B4-BE49-F238E27FC236}">
                <a16:creationId xmlns:a16="http://schemas.microsoft.com/office/drawing/2014/main" id="{52883A76-4D79-477B-8B7C-81106EF4C2C1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172" y="3143805"/>
            <a:ext cx="277394" cy="26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0" name="Rectangle 649">
            <a:extLst>
              <a:ext uri="{FF2B5EF4-FFF2-40B4-BE49-F238E27FC236}">
                <a16:creationId xmlns:a16="http://schemas.microsoft.com/office/drawing/2014/main" id="{E145FC6E-E57B-4E1B-B481-4B8421906D39}"/>
              </a:ext>
            </a:extLst>
          </p:cNvPr>
          <p:cNvSpPr/>
          <p:nvPr/>
        </p:nvSpPr>
        <p:spPr>
          <a:xfrm>
            <a:off x="5886209" y="11104405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58" name="TextBox 52">
            <a:extLst>
              <a:ext uri="{FF2B5EF4-FFF2-40B4-BE49-F238E27FC236}">
                <a16:creationId xmlns:a16="http://schemas.microsoft.com/office/drawing/2014/main" id="{211FB674-4617-46F9-86A6-ED7E9740A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812" y="11302074"/>
            <a:ext cx="12183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 dirty="0">
                <a:latin typeface="Arial" panose="020B0604020202020204" pitchFamily="34" charset="0"/>
              </a:rPr>
              <a:t>The Earth’s atmosphere</a:t>
            </a:r>
            <a:endParaRPr lang="en-US" altLang="en-US" sz="1000" b="1" dirty="0">
              <a:latin typeface="Arial" panose="020B0604020202020204" pitchFamily="34" charset="0"/>
            </a:endParaRPr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85928CAA-BC7A-462A-804A-9F79B35541C2}"/>
              </a:ext>
            </a:extLst>
          </p:cNvPr>
          <p:cNvSpPr/>
          <p:nvPr/>
        </p:nvSpPr>
        <p:spPr>
          <a:xfrm>
            <a:off x="4607022" y="11030217"/>
            <a:ext cx="6689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59" name="TextBox 52">
            <a:extLst>
              <a:ext uri="{FF2B5EF4-FFF2-40B4-BE49-F238E27FC236}">
                <a16:creationId xmlns:a16="http://schemas.microsoft.com/office/drawing/2014/main" id="{211FB674-4617-46F9-86A6-ED7E9740A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022" y="11277807"/>
            <a:ext cx="861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Types of bonding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662" name="TextBox 52">
            <a:extLst>
              <a:ext uri="{FF2B5EF4-FFF2-40B4-BE49-F238E27FC236}">
                <a16:creationId xmlns:a16="http://schemas.microsoft.com/office/drawing/2014/main" id="{211FB674-4617-46F9-86A6-ED7E9740A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123" y="11250857"/>
            <a:ext cx="1035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Periodic table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D8C0F3-BB49-40A7-A819-C7E25914D685}"/>
              </a:ext>
            </a:extLst>
          </p:cNvPr>
          <p:cNvSpPr/>
          <p:nvPr/>
        </p:nvSpPr>
        <p:spPr>
          <a:xfrm>
            <a:off x="4800700" y="15511122"/>
            <a:ext cx="69850" cy="717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521DEE49-C65D-4F03-A8FF-B714FE387B0B}"/>
              </a:ext>
            </a:extLst>
          </p:cNvPr>
          <p:cNvSpPr/>
          <p:nvPr/>
        </p:nvSpPr>
        <p:spPr>
          <a:xfrm>
            <a:off x="3592888" y="13459278"/>
            <a:ext cx="61912" cy="684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68" name="TextBox 52">
            <a:extLst>
              <a:ext uri="{FF2B5EF4-FFF2-40B4-BE49-F238E27FC236}">
                <a16:creationId xmlns:a16="http://schemas.microsoft.com/office/drawing/2014/main" id="{211FB674-4617-46F9-86A6-ED7E9740AFC2}"/>
              </a:ext>
            </a:extLst>
          </p:cNvPr>
          <p:cNvSpPr txBox="1">
            <a:spLocks noChangeArrowheads="1"/>
          </p:cNvSpPr>
          <p:nvPr/>
        </p:nvSpPr>
        <p:spPr bwMode="auto">
          <a:xfrm rot="2539404">
            <a:off x="7597616" y="11589367"/>
            <a:ext cx="15713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Atoms, bonding &amp; moles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675" name="TextBox 52">
            <a:extLst>
              <a:ext uri="{FF2B5EF4-FFF2-40B4-BE49-F238E27FC236}">
                <a16:creationId xmlns:a16="http://schemas.microsoft.com/office/drawing/2014/main" id="{CE70F2AF-3BA3-497F-A582-534A4CD54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535" y="11269437"/>
            <a:ext cx="123464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Bonding properties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906" name="TextBox 52">
            <a:extLst>
              <a:ext uri="{FF2B5EF4-FFF2-40B4-BE49-F238E27FC236}">
                <a16:creationId xmlns:a16="http://schemas.microsoft.com/office/drawing/2014/main" id="{F2947A29-41A8-4348-8D2B-B9CD104E7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870" y="9270696"/>
            <a:ext cx="13469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Electrolysis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909" name="Rectangle 908">
            <a:extLst>
              <a:ext uri="{FF2B5EF4-FFF2-40B4-BE49-F238E27FC236}">
                <a16:creationId xmlns:a16="http://schemas.microsoft.com/office/drawing/2014/main" id="{C4D52986-72CC-4B1A-B1E6-9CC3421701DF}"/>
              </a:ext>
            </a:extLst>
          </p:cNvPr>
          <p:cNvSpPr/>
          <p:nvPr/>
        </p:nvSpPr>
        <p:spPr>
          <a:xfrm>
            <a:off x="2035693" y="4656537"/>
            <a:ext cx="5255443" cy="6508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910" name="Left Arrow 909"/>
          <p:cNvSpPr/>
          <p:nvPr/>
        </p:nvSpPr>
        <p:spPr>
          <a:xfrm rot="9359207">
            <a:off x="6655519" y="4418746"/>
            <a:ext cx="1122641" cy="479143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1" name="Left Arrow 910"/>
          <p:cNvSpPr/>
          <p:nvPr/>
        </p:nvSpPr>
        <p:spPr>
          <a:xfrm rot="10800000">
            <a:off x="6981736" y="4651725"/>
            <a:ext cx="1152137" cy="479143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2" name="Left Arrow 911"/>
          <p:cNvSpPr/>
          <p:nvPr/>
        </p:nvSpPr>
        <p:spPr>
          <a:xfrm rot="11132369">
            <a:off x="6875768" y="4977966"/>
            <a:ext cx="1005967" cy="479143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3" name="Oval 912">
            <a:extLst>
              <a:ext uri="{FF2B5EF4-FFF2-40B4-BE49-F238E27FC236}">
                <a16:creationId xmlns:a16="http://schemas.microsoft.com/office/drawing/2014/main" id="{D14D8DE7-E2AA-4A4F-8BB3-DDD680342710}"/>
              </a:ext>
            </a:extLst>
          </p:cNvPr>
          <p:cNvSpPr/>
          <p:nvPr/>
        </p:nvSpPr>
        <p:spPr>
          <a:xfrm>
            <a:off x="5943938" y="4277593"/>
            <a:ext cx="1299958" cy="13049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55" dirty="0"/>
              <a:t>GCSE exams</a:t>
            </a:r>
          </a:p>
        </p:txBody>
      </p:sp>
      <p:sp>
        <p:nvSpPr>
          <p:cNvPr id="914" name="TextBox 234">
            <a:extLst>
              <a:ext uri="{FF2B5EF4-FFF2-40B4-BE49-F238E27FC236}">
                <a16:creationId xmlns:a16="http://schemas.microsoft.com/office/drawing/2014/main" id="{E8BD77EC-F076-4C2B-9B61-5FBA7084E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7370" y="4018897"/>
            <a:ext cx="20142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000" b="1" dirty="0"/>
              <a:t>A Level Sciences </a:t>
            </a:r>
            <a:r>
              <a:rPr lang="en-US" altLang="en-US" sz="1000" dirty="0"/>
              <a:t>– Biology, Chemistry &amp; Physics </a:t>
            </a:r>
          </a:p>
          <a:p>
            <a:pPr eaLnBrk="1" hangingPunct="1"/>
            <a:r>
              <a:rPr lang="en-US" altLang="en-US" sz="1000" dirty="0"/>
              <a:t>(</a:t>
            </a:r>
            <a:r>
              <a:rPr lang="en-US" altLang="en-US" sz="800" dirty="0"/>
              <a:t>Need grade 6 and grade 6 in </a:t>
            </a:r>
            <a:r>
              <a:rPr lang="en-US" altLang="en-US" sz="800" dirty="0" err="1"/>
              <a:t>Maths</a:t>
            </a:r>
            <a:r>
              <a:rPr lang="en-US" altLang="en-US" sz="800" dirty="0"/>
              <a:t>)</a:t>
            </a:r>
          </a:p>
        </p:txBody>
      </p:sp>
      <p:sp>
        <p:nvSpPr>
          <p:cNvPr id="915" name="TextBox 234">
            <a:extLst>
              <a:ext uri="{FF2B5EF4-FFF2-40B4-BE49-F238E27FC236}">
                <a16:creationId xmlns:a16="http://schemas.microsoft.com/office/drawing/2014/main" id="{E8BD77EC-F076-4C2B-9B61-5FBA7084E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2311" y="4625439"/>
            <a:ext cx="1071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/>
              <a:t>Applied Science A Level</a:t>
            </a:r>
            <a:endParaRPr lang="en-US" altLang="en-US" sz="1000" dirty="0"/>
          </a:p>
        </p:txBody>
      </p:sp>
      <p:sp>
        <p:nvSpPr>
          <p:cNvPr id="916" name="TextBox 234">
            <a:extLst>
              <a:ext uri="{FF2B5EF4-FFF2-40B4-BE49-F238E27FC236}">
                <a16:creationId xmlns:a16="http://schemas.microsoft.com/office/drawing/2014/main" id="{E8BD77EC-F076-4C2B-9B61-5FBA7084E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832" y="5281282"/>
            <a:ext cx="169488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000" b="1" dirty="0"/>
              <a:t>Other post 16 options </a:t>
            </a:r>
            <a:r>
              <a:rPr lang="en-US" altLang="en-US" sz="800" dirty="0"/>
              <a:t>Apprenticeships, college, other A level subjects)</a:t>
            </a:r>
          </a:p>
        </p:txBody>
      </p:sp>
      <p:pic>
        <p:nvPicPr>
          <p:cNvPr id="917" name="Picture 9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7016677" y="4102051"/>
            <a:ext cx="421336" cy="347974"/>
          </a:xfrm>
          <a:prstGeom prst="rect">
            <a:avLst/>
          </a:prstGeom>
        </p:spPr>
      </p:pic>
      <p:pic>
        <p:nvPicPr>
          <p:cNvPr id="918" name="Picture 91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9277" y="3903011"/>
            <a:ext cx="374531" cy="391301"/>
          </a:xfrm>
          <a:prstGeom prst="rect">
            <a:avLst/>
          </a:prstGeom>
        </p:spPr>
      </p:pic>
      <p:sp>
        <p:nvSpPr>
          <p:cNvPr id="920" name="Block Arc 919">
            <a:extLst>
              <a:ext uri="{FF2B5EF4-FFF2-40B4-BE49-F238E27FC236}">
                <a16:creationId xmlns:a16="http://schemas.microsoft.com/office/drawing/2014/main" id="{1CA3438C-3F21-4F86-8C87-7EFB1C9A8394}"/>
              </a:ext>
            </a:extLst>
          </p:cNvPr>
          <p:cNvSpPr/>
          <p:nvPr/>
        </p:nvSpPr>
        <p:spPr>
          <a:xfrm rot="16200000" flipH="1">
            <a:off x="656742" y="4842185"/>
            <a:ext cx="2804773" cy="2451104"/>
          </a:xfrm>
          <a:prstGeom prst="blockArc">
            <a:avLst>
              <a:gd name="adj1" fmla="val 10852956"/>
              <a:gd name="adj2" fmla="val 1513"/>
              <a:gd name="adj3" fmla="val 2671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921" name="TextBox 52">
            <a:extLst>
              <a:ext uri="{FF2B5EF4-FFF2-40B4-BE49-F238E27FC236}">
                <a16:creationId xmlns:a16="http://schemas.microsoft.com/office/drawing/2014/main" id="{AB0ED535-E4D3-48F3-9515-D5CC1567F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668" y="9141733"/>
            <a:ext cx="15952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Quantitative chemistry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922" name="TextBox 52">
            <a:extLst>
              <a:ext uri="{FF2B5EF4-FFF2-40B4-BE49-F238E27FC236}">
                <a16:creationId xmlns:a16="http://schemas.microsoft.com/office/drawing/2014/main" id="{AB0ED535-E4D3-48F3-9515-D5CC1567F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763" y="9163607"/>
            <a:ext cx="15952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Rate &amp; extent of chemical change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923" name="TextBox 52">
            <a:extLst>
              <a:ext uri="{FF2B5EF4-FFF2-40B4-BE49-F238E27FC236}">
                <a16:creationId xmlns:a16="http://schemas.microsoft.com/office/drawing/2014/main" id="{AB0ED535-E4D3-48F3-9515-D5CC1567F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449" y="6920795"/>
            <a:ext cx="17448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solidFill>
                  <a:srgbClr val="C00000"/>
                </a:solidFill>
                <a:latin typeface="Arial" panose="020B0604020202020204" pitchFamily="34" charset="0"/>
              </a:rPr>
              <a:t>Reactions  of alkenes &amp; alcohol</a:t>
            </a:r>
            <a:endParaRPr lang="en-US" altLang="en-US" sz="1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924" name="TextBox 52">
            <a:extLst>
              <a:ext uri="{FF2B5EF4-FFF2-40B4-BE49-F238E27FC236}">
                <a16:creationId xmlns:a16="http://schemas.microsoft.com/office/drawing/2014/main" id="{AB0ED535-E4D3-48F3-9515-D5CC1567F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731" y="7691121"/>
            <a:ext cx="9511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latin typeface="Arial" panose="020B0604020202020204" pitchFamily="34" charset="0"/>
              </a:rPr>
              <a:t>Crude oil &amp; fuels</a:t>
            </a:r>
            <a:endParaRPr lang="en-US" altLang="en-US" sz="800" b="1" dirty="0">
              <a:latin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44001" y="6898535"/>
            <a:ext cx="1573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</a:rPr>
              <a:t>Chemical analysis</a:t>
            </a:r>
          </a:p>
        </p:txBody>
      </p:sp>
      <p:sp>
        <p:nvSpPr>
          <p:cNvPr id="927" name="Rectangle 926">
            <a:extLst>
              <a:ext uri="{FF2B5EF4-FFF2-40B4-BE49-F238E27FC236}">
                <a16:creationId xmlns:a16="http://schemas.microsoft.com/office/drawing/2014/main" id="{A38C2DF7-60C4-44DA-AC98-833EF7EA8B1D}"/>
              </a:ext>
            </a:extLst>
          </p:cNvPr>
          <p:cNvSpPr/>
          <p:nvPr/>
        </p:nvSpPr>
        <p:spPr>
          <a:xfrm>
            <a:off x="3977275" y="4640937"/>
            <a:ext cx="80962" cy="677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928" name="Rectangle 927">
            <a:extLst>
              <a:ext uri="{FF2B5EF4-FFF2-40B4-BE49-F238E27FC236}">
                <a16:creationId xmlns:a16="http://schemas.microsoft.com/office/drawing/2014/main" id="{A38C2DF7-60C4-44DA-AC98-833EF7EA8B1D}"/>
              </a:ext>
            </a:extLst>
          </p:cNvPr>
          <p:cNvSpPr/>
          <p:nvPr/>
        </p:nvSpPr>
        <p:spPr>
          <a:xfrm rot="18374163" flipH="1">
            <a:off x="1125272" y="6935987"/>
            <a:ext cx="788174" cy="83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282C1CEF-332C-4B06-97F2-384644F659CC}"/>
              </a:ext>
            </a:extLst>
          </p:cNvPr>
          <p:cNvSpPr/>
          <p:nvPr/>
        </p:nvSpPr>
        <p:spPr>
          <a:xfrm rot="16200000">
            <a:off x="8538061" y="8366904"/>
            <a:ext cx="68468" cy="8393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4662" y="193296"/>
            <a:ext cx="42780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gent Orange" panose="00000400000000000000" pitchFamily="2" charset="0"/>
              </a:rPr>
              <a:t>CHEMISTRY</a:t>
            </a:r>
            <a:endParaRPr lang="en-GB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gent Orange" panose="000004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51137" y="1991249"/>
            <a:ext cx="299312" cy="29568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78955" y="1989029"/>
            <a:ext cx="575287" cy="2433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06776" y="3392362"/>
            <a:ext cx="625883" cy="37225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53452" y="1989966"/>
            <a:ext cx="400770" cy="33132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005045" y="3386568"/>
            <a:ext cx="356089" cy="35161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07546" y="1996958"/>
            <a:ext cx="237997" cy="249012"/>
          </a:xfrm>
          <a:prstGeom prst="rect">
            <a:avLst/>
          </a:prstGeom>
        </p:spPr>
      </p:pic>
      <p:pic>
        <p:nvPicPr>
          <p:cNvPr id="496" name="Picture 130" descr="Image result for displacement reaction clipart">
            <a:extLst>
              <a:ext uri="{FF2B5EF4-FFF2-40B4-BE49-F238E27FC236}">
                <a16:creationId xmlns:a16="http://schemas.microsoft.com/office/drawing/2014/main" id="{A41948FF-6D83-4B7F-B72B-E5A9620FD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t="24157" r="6593" b="23665"/>
          <a:stretch/>
        </p:blipFill>
        <p:spPr bwMode="auto">
          <a:xfrm>
            <a:off x="9019421" y="12412563"/>
            <a:ext cx="466804" cy="28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8" name="Picture 174" descr="Image result for light bulb black and white">
            <a:extLst>
              <a:ext uri="{FF2B5EF4-FFF2-40B4-BE49-F238E27FC236}">
                <a16:creationId xmlns:a16="http://schemas.microsoft.com/office/drawing/2014/main" id="{A6F5513A-DE24-428D-9C1B-A515406719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4" t="4181" r="21468" b="9868"/>
          <a:stretch/>
        </p:blipFill>
        <p:spPr bwMode="auto">
          <a:xfrm>
            <a:off x="3322153" y="14373244"/>
            <a:ext cx="205607" cy="31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" name="Picture 16">
            <a:extLst>
              <a:ext uri="{FF2B5EF4-FFF2-40B4-BE49-F238E27FC236}">
                <a16:creationId xmlns:a16="http://schemas.microsoft.com/office/drawing/2014/main" id="{60969F2A-608F-41C9-B5CD-E6A56E1C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352" y="12935104"/>
            <a:ext cx="336325" cy="33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" name="TextBox 16">
            <a:extLst>
              <a:ext uri="{FF2B5EF4-FFF2-40B4-BE49-F238E27FC236}">
                <a16:creationId xmlns:a16="http://schemas.microsoft.com/office/drawing/2014/main" id="{AEB6E440-D326-47F3-8DA6-D0478A822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6741" y="11058492"/>
            <a:ext cx="10751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Fractional distillation</a:t>
            </a:r>
          </a:p>
        </p:txBody>
      </p:sp>
      <p:pic>
        <p:nvPicPr>
          <p:cNvPr id="537" name="Picture 536">
            <a:extLst>
              <a:ext uri="{FF2B5EF4-FFF2-40B4-BE49-F238E27FC236}">
                <a16:creationId xmlns:a16="http://schemas.microsoft.com/office/drawing/2014/main" id="{0615438E-974D-4C69-810D-4324F33E3F1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645179" y="11199768"/>
            <a:ext cx="326533" cy="292161"/>
          </a:xfrm>
          <a:prstGeom prst="rect">
            <a:avLst/>
          </a:prstGeom>
        </p:spPr>
      </p:pic>
      <p:pic>
        <p:nvPicPr>
          <p:cNvPr id="538" name="Picture 537">
            <a:extLst>
              <a:ext uri="{FF2B5EF4-FFF2-40B4-BE49-F238E27FC236}">
                <a16:creationId xmlns:a16="http://schemas.microsoft.com/office/drawing/2014/main" id="{69EF76FC-F4D4-4D2F-B5D4-9EA1C19B945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989426" y="11220906"/>
            <a:ext cx="316489" cy="264321"/>
          </a:xfrm>
          <a:prstGeom prst="rect">
            <a:avLst/>
          </a:prstGeom>
        </p:spPr>
      </p:pic>
      <p:sp>
        <p:nvSpPr>
          <p:cNvPr id="541" name="TextBox 193">
            <a:extLst>
              <a:ext uri="{FF2B5EF4-FFF2-40B4-BE49-F238E27FC236}">
                <a16:creationId xmlns:a16="http://schemas.microsoft.com/office/drawing/2014/main" id="{A5109EA5-F51D-45E8-91F6-6F64DE2FA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2783" y="13208587"/>
            <a:ext cx="825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Atoms</a:t>
            </a:r>
          </a:p>
          <a:p>
            <a:pPr algn="ctr" eaLnBrk="1" hangingPunct="1"/>
            <a:r>
              <a:rPr lang="en-US" altLang="en-US" sz="800" dirty="0"/>
              <a:t>Electronic structure</a:t>
            </a:r>
          </a:p>
        </p:txBody>
      </p:sp>
      <p:sp>
        <p:nvSpPr>
          <p:cNvPr id="549" name="TextBox 193">
            <a:extLst>
              <a:ext uri="{FF2B5EF4-FFF2-40B4-BE49-F238E27FC236}">
                <a16:creationId xmlns:a16="http://schemas.microsoft.com/office/drawing/2014/main" id="{A5109EA5-F51D-45E8-91F6-6F64DE2FA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3147" y="12647464"/>
            <a:ext cx="7691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Chemical equations</a:t>
            </a:r>
          </a:p>
        </p:txBody>
      </p:sp>
      <p:cxnSp>
        <p:nvCxnSpPr>
          <p:cNvPr id="582" name="Straight Connector 581">
            <a:extLst>
              <a:ext uri="{FF2B5EF4-FFF2-40B4-BE49-F238E27FC236}">
                <a16:creationId xmlns:a16="http://schemas.microsoft.com/office/drawing/2014/main" id="{BABB4B41-656E-4B9C-A09B-013CA67C8E30}"/>
              </a:ext>
            </a:extLst>
          </p:cNvPr>
          <p:cNvCxnSpPr>
            <a:cxnSpLocks/>
          </p:cNvCxnSpPr>
          <p:nvPr/>
        </p:nvCxnSpPr>
        <p:spPr>
          <a:xfrm>
            <a:off x="4736768" y="18046458"/>
            <a:ext cx="20332" cy="205394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5" name="TextBox 1">
            <a:extLst>
              <a:ext uri="{FF2B5EF4-FFF2-40B4-BE49-F238E27FC236}">
                <a16:creationId xmlns:a16="http://schemas.microsoft.com/office/drawing/2014/main" id="{D3EC86F3-EE07-450F-8DBD-0F5E7F286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233" y="17567429"/>
            <a:ext cx="5821007" cy="461665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CROSS-CURRICULAR LINKS</a:t>
            </a:r>
          </a:p>
        </p:txBody>
      </p:sp>
      <p:sp>
        <p:nvSpPr>
          <p:cNvPr id="596" name="Rectangle 595">
            <a:extLst>
              <a:ext uri="{FF2B5EF4-FFF2-40B4-BE49-F238E27FC236}">
                <a16:creationId xmlns:a16="http://schemas.microsoft.com/office/drawing/2014/main" id="{72430D5B-A7B3-4964-99C6-324B3A85A1A3}"/>
              </a:ext>
            </a:extLst>
          </p:cNvPr>
          <p:cNvSpPr/>
          <p:nvPr/>
        </p:nvSpPr>
        <p:spPr>
          <a:xfrm>
            <a:off x="17459" y="18151629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Movement</a:t>
            </a:r>
          </a:p>
        </p:txBody>
      </p:sp>
      <p:cxnSp>
        <p:nvCxnSpPr>
          <p:cNvPr id="606" name="Straight Arrow Connector 605">
            <a:extLst>
              <a:ext uri="{FF2B5EF4-FFF2-40B4-BE49-F238E27FC236}">
                <a16:creationId xmlns:a16="http://schemas.microsoft.com/office/drawing/2014/main" id="{A7A94C65-7426-480C-8D78-EB325A531A76}"/>
              </a:ext>
            </a:extLst>
          </p:cNvPr>
          <p:cNvCxnSpPr/>
          <p:nvPr/>
        </p:nvCxnSpPr>
        <p:spPr>
          <a:xfrm>
            <a:off x="1932629" y="18332808"/>
            <a:ext cx="7690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" name="Rectangle 614">
            <a:extLst>
              <a:ext uri="{FF2B5EF4-FFF2-40B4-BE49-F238E27FC236}">
                <a16:creationId xmlns:a16="http://schemas.microsoft.com/office/drawing/2014/main" id="{3B467370-98C6-4451-BE1C-9510928EA8EB}"/>
              </a:ext>
            </a:extLst>
          </p:cNvPr>
          <p:cNvSpPr/>
          <p:nvPr/>
        </p:nvSpPr>
        <p:spPr>
          <a:xfrm>
            <a:off x="2870736" y="18149843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Biology</a:t>
            </a:r>
          </a:p>
        </p:txBody>
      </p:sp>
      <p:sp>
        <p:nvSpPr>
          <p:cNvPr id="616" name="Rectangle 615">
            <a:extLst>
              <a:ext uri="{FF2B5EF4-FFF2-40B4-BE49-F238E27FC236}">
                <a16:creationId xmlns:a16="http://schemas.microsoft.com/office/drawing/2014/main" id="{58EEDFF2-3A38-4842-B32D-7BC3F95B1172}"/>
              </a:ext>
            </a:extLst>
          </p:cNvPr>
          <p:cNvSpPr/>
          <p:nvPr/>
        </p:nvSpPr>
        <p:spPr>
          <a:xfrm>
            <a:off x="23823" y="18663599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Calculating mass</a:t>
            </a:r>
          </a:p>
        </p:txBody>
      </p:sp>
      <p:cxnSp>
        <p:nvCxnSpPr>
          <p:cNvPr id="618" name="Straight Arrow Connector 617">
            <a:extLst>
              <a:ext uri="{FF2B5EF4-FFF2-40B4-BE49-F238E27FC236}">
                <a16:creationId xmlns:a16="http://schemas.microsoft.com/office/drawing/2014/main" id="{45B93D58-C15A-40C3-B993-1816C00D5B75}"/>
              </a:ext>
            </a:extLst>
          </p:cNvPr>
          <p:cNvCxnSpPr/>
          <p:nvPr/>
        </p:nvCxnSpPr>
        <p:spPr>
          <a:xfrm>
            <a:off x="1938993" y="18844778"/>
            <a:ext cx="7690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2" name="Rectangle 621">
            <a:extLst>
              <a:ext uri="{FF2B5EF4-FFF2-40B4-BE49-F238E27FC236}">
                <a16:creationId xmlns:a16="http://schemas.microsoft.com/office/drawing/2014/main" id="{E9D569F0-BB30-4CD3-B038-256A1BBBD634}"/>
              </a:ext>
            </a:extLst>
          </p:cNvPr>
          <p:cNvSpPr/>
          <p:nvPr/>
        </p:nvSpPr>
        <p:spPr>
          <a:xfrm>
            <a:off x="2877100" y="18661813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Mathematics</a:t>
            </a:r>
          </a:p>
        </p:txBody>
      </p:sp>
      <p:sp>
        <p:nvSpPr>
          <p:cNvPr id="625" name="Rectangle 624">
            <a:extLst>
              <a:ext uri="{FF2B5EF4-FFF2-40B4-BE49-F238E27FC236}">
                <a16:creationId xmlns:a16="http://schemas.microsoft.com/office/drawing/2014/main" id="{420A4BFD-C973-4EDE-8957-F97239E863B6}"/>
              </a:ext>
            </a:extLst>
          </p:cNvPr>
          <p:cNvSpPr/>
          <p:nvPr/>
        </p:nvSpPr>
        <p:spPr>
          <a:xfrm>
            <a:off x="14378" y="19155903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The Earth</a:t>
            </a:r>
          </a:p>
        </p:txBody>
      </p:sp>
      <p:cxnSp>
        <p:nvCxnSpPr>
          <p:cNvPr id="627" name="Straight Arrow Connector 626">
            <a:extLst>
              <a:ext uri="{FF2B5EF4-FFF2-40B4-BE49-F238E27FC236}">
                <a16:creationId xmlns:a16="http://schemas.microsoft.com/office/drawing/2014/main" id="{E4DCDF85-4960-491F-BA62-9B7B1C48F86A}"/>
              </a:ext>
            </a:extLst>
          </p:cNvPr>
          <p:cNvCxnSpPr/>
          <p:nvPr/>
        </p:nvCxnSpPr>
        <p:spPr>
          <a:xfrm>
            <a:off x="1929548" y="19337082"/>
            <a:ext cx="7690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8" name="Rectangle 627">
            <a:extLst>
              <a:ext uri="{FF2B5EF4-FFF2-40B4-BE49-F238E27FC236}">
                <a16:creationId xmlns:a16="http://schemas.microsoft.com/office/drawing/2014/main" id="{4E3C4641-6133-4143-94B4-C3EB9192BA60}"/>
              </a:ext>
            </a:extLst>
          </p:cNvPr>
          <p:cNvSpPr/>
          <p:nvPr/>
        </p:nvSpPr>
        <p:spPr>
          <a:xfrm>
            <a:off x="2867655" y="19154117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Geography</a:t>
            </a:r>
          </a:p>
        </p:txBody>
      </p:sp>
      <p:sp>
        <p:nvSpPr>
          <p:cNvPr id="642" name="Rectangle 641">
            <a:extLst>
              <a:ext uri="{FF2B5EF4-FFF2-40B4-BE49-F238E27FC236}">
                <a16:creationId xmlns:a16="http://schemas.microsoft.com/office/drawing/2014/main" id="{ACE906CF-E825-4E09-9CEE-062D1B4FB4A3}"/>
              </a:ext>
            </a:extLst>
          </p:cNvPr>
          <p:cNvSpPr/>
          <p:nvPr/>
        </p:nvSpPr>
        <p:spPr>
          <a:xfrm>
            <a:off x="16056" y="19625218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Atomic models</a:t>
            </a:r>
          </a:p>
        </p:txBody>
      </p:sp>
      <p:cxnSp>
        <p:nvCxnSpPr>
          <p:cNvPr id="643" name="Straight Arrow Connector 642">
            <a:extLst>
              <a:ext uri="{FF2B5EF4-FFF2-40B4-BE49-F238E27FC236}">
                <a16:creationId xmlns:a16="http://schemas.microsoft.com/office/drawing/2014/main" id="{763C4055-7187-4FFF-9855-0F427ED21938}"/>
              </a:ext>
            </a:extLst>
          </p:cNvPr>
          <p:cNvCxnSpPr/>
          <p:nvPr/>
        </p:nvCxnSpPr>
        <p:spPr>
          <a:xfrm>
            <a:off x="1931226" y="19806397"/>
            <a:ext cx="7690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0" name="Rectangle 659">
            <a:extLst>
              <a:ext uri="{FF2B5EF4-FFF2-40B4-BE49-F238E27FC236}">
                <a16:creationId xmlns:a16="http://schemas.microsoft.com/office/drawing/2014/main" id="{DE1E65B6-B036-4602-BCCB-A0BD387E9579}"/>
              </a:ext>
            </a:extLst>
          </p:cNvPr>
          <p:cNvSpPr/>
          <p:nvPr/>
        </p:nvSpPr>
        <p:spPr>
          <a:xfrm>
            <a:off x="2869333" y="19623432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Physics</a:t>
            </a:r>
          </a:p>
        </p:txBody>
      </p:sp>
      <p:sp>
        <p:nvSpPr>
          <p:cNvPr id="664" name="Rectangle 663">
            <a:extLst>
              <a:ext uri="{FF2B5EF4-FFF2-40B4-BE49-F238E27FC236}">
                <a16:creationId xmlns:a16="http://schemas.microsoft.com/office/drawing/2014/main" id="{FED110A2-FD95-4FB5-9FB6-12F6F8666366}"/>
              </a:ext>
            </a:extLst>
          </p:cNvPr>
          <p:cNvSpPr/>
          <p:nvPr/>
        </p:nvSpPr>
        <p:spPr>
          <a:xfrm>
            <a:off x="4899740" y="18150115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Isotopes</a:t>
            </a:r>
          </a:p>
        </p:txBody>
      </p:sp>
      <p:cxnSp>
        <p:nvCxnSpPr>
          <p:cNvPr id="682" name="Straight Arrow Connector 681">
            <a:extLst>
              <a:ext uri="{FF2B5EF4-FFF2-40B4-BE49-F238E27FC236}">
                <a16:creationId xmlns:a16="http://schemas.microsoft.com/office/drawing/2014/main" id="{67BFFF3A-F8AC-4D91-BAC4-381CF03F913F}"/>
              </a:ext>
            </a:extLst>
          </p:cNvPr>
          <p:cNvCxnSpPr/>
          <p:nvPr/>
        </p:nvCxnSpPr>
        <p:spPr>
          <a:xfrm>
            <a:off x="6814910" y="18331294"/>
            <a:ext cx="7690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3" name="Rectangle 682">
            <a:extLst>
              <a:ext uri="{FF2B5EF4-FFF2-40B4-BE49-F238E27FC236}">
                <a16:creationId xmlns:a16="http://schemas.microsoft.com/office/drawing/2014/main" id="{1CAD2774-6001-4C83-8F14-AE3CFD2C9F38}"/>
              </a:ext>
            </a:extLst>
          </p:cNvPr>
          <p:cNvSpPr/>
          <p:nvPr/>
        </p:nvSpPr>
        <p:spPr>
          <a:xfrm>
            <a:off x="7753017" y="18148329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Physics</a:t>
            </a:r>
          </a:p>
        </p:txBody>
      </p:sp>
      <p:sp>
        <p:nvSpPr>
          <p:cNvPr id="685" name="Rectangle 684">
            <a:extLst>
              <a:ext uri="{FF2B5EF4-FFF2-40B4-BE49-F238E27FC236}">
                <a16:creationId xmlns:a16="http://schemas.microsoft.com/office/drawing/2014/main" id="{FB56382C-5D85-4F17-91EA-0F4018467A40}"/>
              </a:ext>
            </a:extLst>
          </p:cNvPr>
          <p:cNvSpPr/>
          <p:nvPr/>
        </p:nvSpPr>
        <p:spPr>
          <a:xfrm>
            <a:off x="4899740" y="18662304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   Balancing equations</a:t>
            </a:r>
          </a:p>
        </p:txBody>
      </p:sp>
      <p:cxnSp>
        <p:nvCxnSpPr>
          <p:cNvPr id="693" name="Straight Arrow Connector 692">
            <a:extLst>
              <a:ext uri="{FF2B5EF4-FFF2-40B4-BE49-F238E27FC236}">
                <a16:creationId xmlns:a16="http://schemas.microsoft.com/office/drawing/2014/main" id="{F5E7F793-15E0-4576-9B34-49603B12385D}"/>
              </a:ext>
            </a:extLst>
          </p:cNvPr>
          <p:cNvCxnSpPr/>
          <p:nvPr/>
        </p:nvCxnSpPr>
        <p:spPr>
          <a:xfrm>
            <a:off x="6814910" y="18843483"/>
            <a:ext cx="7690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4" name="Rectangle 703">
            <a:extLst>
              <a:ext uri="{FF2B5EF4-FFF2-40B4-BE49-F238E27FC236}">
                <a16:creationId xmlns:a16="http://schemas.microsoft.com/office/drawing/2014/main" id="{667D6228-B121-484A-8D79-82B7CC5D3A4A}"/>
              </a:ext>
            </a:extLst>
          </p:cNvPr>
          <p:cNvSpPr/>
          <p:nvPr/>
        </p:nvSpPr>
        <p:spPr>
          <a:xfrm>
            <a:off x="7753017" y="18660518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Biology</a:t>
            </a:r>
          </a:p>
        </p:txBody>
      </p:sp>
      <p:sp>
        <p:nvSpPr>
          <p:cNvPr id="707" name="Rectangle 706">
            <a:extLst>
              <a:ext uri="{FF2B5EF4-FFF2-40B4-BE49-F238E27FC236}">
                <a16:creationId xmlns:a16="http://schemas.microsoft.com/office/drawing/2014/main" id="{3B1758FA-824B-498B-9C6B-C8804EB3CC14}"/>
              </a:ext>
            </a:extLst>
          </p:cNvPr>
          <p:cNvSpPr/>
          <p:nvPr/>
        </p:nvSpPr>
        <p:spPr>
          <a:xfrm>
            <a:off x="4887794" y="19153486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Climate change</a:t>
            </a:r>
          </a:p>
        </p:txBody>
      </p:sp>
      <p:cxnSp>
        <p:nvCxnSpPr>
          <p:cNvPr id="714" name="Straight Arrow Connector 713">
            <a:extLst>
              <a:ext uri="{FF2B5EF4-FFF2-40B4-BE49-F238E27FC236}">
                <a16:creationId xmlns:a16="http://schemas.microsoft.com/office/drawing/2014/main" id="{59276DC9-55F5-4BD8-AB98-2BBD8CB2CC71}"/>
              </a:ext>
            </a:extLst>
          </p:cNvPr>
          <p:cNvCxnSpPr/>
          <p:nvPr/>
        </p:nvCxnSpPr>
        <p:spPr>
          <a:xfrm>
            <a:off x="6802964" y="19334665"/>
            <a:ext cx="7690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" name="Rectangle 716">
            <a:extLst>
              <a:ext uri="{FF2B5EF4-FFF2-40B4-BE49-F238E27FC236}">
                <a16:creationId xmlns:a16="http://schemas.microsoft.com/office/drawing/2014/main" id="{C36998C7-EB9D-4DAA-9FE4-03B60710A85B}"/>
              </a:ext>
            </a:extLst>
          </p:cNvPr>
          <p:cNvSpPr/>
          <p:nvPr/>
        </p:nvSpPr>
        <p:spPr>
          <a:xfrm>
            <a:off x="7741071" y="19151700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Biology</a:t>
            </a:r>
          </a:p>
        </p:txBody>
      </p:sp>
      <p:sp>
        <p:nvSpPr>
          <p:cNvPr id="728" name="Rectangle 727">
            <a:extLst>
              <a:ext uri="{FF2B5EF4-FFF2-40B4-BE49-F238E27FC236}">
                <a16:creationId xmlns:a16="http://schemas.microsoft.com/office/drawing/2014/main" id="{8D5219CA-7B77-4063-A8B5-1CB91A3646D2}"/>
              </a:ext>
            </a:extLst>
          </p:cNvPr>
          <p:cNvSpPr/>
          <p:nvPr/>
        </p:nvSpPr>
        <p:spPr>
          <a:xfrm>
            <a:off x="4907999" y="19618226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Materials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731" name="Straight Arrow Connector 730">
            <a:extLst>
              <a:ext uri="{FF2B5EF4-FFF2-40B4-BE49-F238E27FC236}">
                <a16:creationId xmlns:a16="http://schemas.microsoft.com/office/drawing/2014/main" id="{DA067E90-79B1-437E-9586-24686E14DFAD}"/>
              </a:ext>
            </a:extLst>
          </p:cNvPr>
          <p:cNvCxnSpPr/>
          <p:nvPr/>
        </p:nvCxnSpPr>
        <p:spPr>
          <a:xfrm>
            <a:off x="6823169" y="19799405"/>
            <a:ext cx="7690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5" name="Rectangle 734">
            <a:extLst>
              <a:ext uri="{FF2B5EF4-FFF2-40B4-BE49-F238E27FC236}">
                <a16:creationId xmlns:a16="http://schemas.microsoft.com/office/drawing/2014/main" id="{1C39A891-F0AE-4E4E-8804-29B8E6F55B26}"/>
              </a:ext>
            </a:extLst>
          </p:cNvPr>
          <p:cNvSpPr/>
          <p:nvPr/>
        </p:nvSpPr>
        <p:spPr>
          <a:xfrm>
            <a:off x="7761276" y="19616440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Art &amp; Design</a:t>
            </a:r>
          </a:p>
        </p:txBody>
      </p:sp>
      <p:sp>
        <p:nvSpPr>
          <p:cNvPr id="736" name="TextBox 52">
            <a:extLst>
              <a:ext uri="{FF2B5EF4-FFF2-40B4-BE49-F238E27FC236}">
                <a16:creationId xmlns:a16="http://schemas.microsoft.com/office/drawing/2014/main" id="{A72D30FF-36E1-48EA-BF44-1FA2BE0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500" y="13524889"/>
            <a:ext cx="102091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Periodic table   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743" name="TextBox 52">
            <a:extLst>
              <a:ext uri="{FF2B5EF4-FFF2-40B4-BE49-F238E27FC236}">
                <a16:creationId xmlns:a16="http://schemas.microsoft.com/office/drawing/2014/main" id="{A72D30FF-36E1-48EA-BF44-1FA2BE0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155" y="13539774"/>
            <a:ext cx="102091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Chemical Energy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751" name="TextBox 52">
            <a:extLst>
              <a:ext uri="{FF2B5EF4-FFF2-40B4-BE49-F238E27FC236}">
                <a16:creationId xmlns:a16="http://schemas.microsoft.com/office/drawing/2014/main" id="{A72D30FF-36E1-48EA-BF44-1FA2BE0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763" y="13479082"/>
            <a:ext cx="117044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Earth</a:t>
            </a:r>
          </a:p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resources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772" name="Rectangle 771">
            <a:extLst>
              <a:ext uri="{FF2B5EF4-FFF2-40B4-BE49-F238E27FC236}">
                <a16:creationId xmlns:a16="http://schemas.microsoft.com/office/drawing/2014/main" id="{A38C2DF7-60C4-44DA-AC98-833EF7EA8B1D}"/>
              </a:ext>
            </a:extLst>
          </p:cNvPr>
          <p:cNvSpPr/>
          <p:nvPr/>
        </p:nvSpPr>
        <p:spPr>
          <a:xfrm rot="16200000" flipH="1">
            <a:off x="3440575" y="7181349"/>
            <a:ext cx="788174" cy="83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776" name="Rectangle 775"/>
          <p:cNvSpPr/>
          <p:nvPr/>
        </p:nvSpPr>
        <p:spPr>
          <a:xfrm>
            <a:off x="1922072" y="6939679"/>
            <a:ext cx="1935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</a:rPr>
              <a:t>Using the Earth’s resources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4001" y="7484948"/>
            <a:ext cx="135677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>
                <a:latin typeface="+mn-lt"/>
              </a:rPr>
              <a:t>Obtaining potable water</a:t>
            </a:r>
          </a:p>
        </p:txBody>
      </p:sp>
      <p:sp>
        <p:nvSpPr>
          <p:cNvPr id="780" name="Rectangle 779"/>
          <p:cNvSpPr/>
          <p:nvPr/>
        </p:nvSpPr>
        <p:spPr>
          <a:xfrm>
            <a:off x="436480" y="5665194"/>
            <a:ext cx="147632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</a:rPr>
              <a:t>Life cycle </a:t>
            </a:r>
            <a:r>
              <a:rPr lang="en-GB" sz="1000" b="1" dirty="0">
                <a:latin typeface="Arial" panose="020B0604020202020204" pitchFamily="34" charset="0"/>
              </a:rPr>
              <a:t>assessment</a:t>
            </a:r>
          </a:p>
          <a:p>
            <a:pPr algn="ctr"/>
            <a:r>
              <a:rPr lang="en-GB" sz="1200" b="1" dirty="0">
                <a:latin typeface="Arial" panose="020B0604020202020204" pitchFamily="34" charset="0"/>
              </a:rPr>
              <a:t>recycling</a:t>
            </a:r>
          </a:p>
        </p:txBody>
      </p:sp>
      <p:sp>
        <p:nvSpPr>
          <p:cNvPr id="791" name="Rectangle 790"/>
          <p:cNvSpPr/>
          <p:nvPr/>
        </p:nvSpPr>
        <p:spPr>
          <a:xfrm>
            <a:off x="2004938" y="4715906"/>
            <a:ext cx="1246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</a:rPr>
              <a:t>Using our resources</a:t>
            </a:r>
          </a:p>
        </p:txBody>
      </p:sp>
      <p:sp>
        <p:nvSpPr>
          <p:cNvPr id="797" name="Rectangle 796"/>
          <p:cNvSpPr/>
          <p:nvPr/>
        </p:nvSpPr>
        <p:spPr>
          <a:xfrm>
            <a:off x="3825084" y="4811740"/>
            <a:ext cx="15738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C00000"/>
                </a:solidFill>
                <a:latin typeface="Arial" panose="020B0604020202020204" pitchFamily="34" charset="0"/>
              </a:rPr>
              <a:t>Polymers</a:t>
            </a:r>
          </a:p>
        </p:txBody>
      </p:sp>
      <p:sp>
        <p:nvSpPr>
          <p:cNvPr id="800" name="Rectangle 799"/>
          <p:cNvSpPr/>
          <p:nvPr/>
        </p:nvSpPr>
        <p:spPr>
          <a:xfrm>
            <a:off x="4677115" y="4707143"/>
            <a:ext cx="1573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C00000"/>
                </a:solidFill>
                <a:latin typeface="Arial" panose="020B0604020202020204" pitchFamily="34" charset="0"/>
              </a:rPr>
              <a:t>Organic</a:t>
            </a:r>
          </a:p>
          <a:p>
            <a:pPr algn="ctr"/>
            <a:r>
              <a:rPr lang="en-GB" sz="1200" b="1" dirty="0">
                <a:solidFill>
                  <a:srgbClr val="C00000"/>
                </a:solidFill>
                <a:latin typeface="Arial" panose="020B0604020202020204" pitchFamily="34" charset="0"/>
              </a:rPr>
              <a:t>Chemistry</a:t>
            </a:r>
          </a:p>
        </p:txBody>
      </p:sp>
      <p:sp>
        <p:nvSpPr>
          <p:cNvPr id="803" name="Rectangle 802">
            <a:extLst>
              <a:ext uri="{FF2B5EF4-FFF2-40B4-BE49-F238E27FC236}">
                <a16:creationId xmlns:a16="http://schemas.microsoft.com/office/drawing/2014/main" id="{A38C2DF7-60C4-44DA-AC98-833EF7EA8B1D}"/>
              </a:ext>
            </a:extLst>
          </p:cNvPr>
          <p:cNvSpPr/>
          <p:nvPr/>
        </p:nvSpPr>
        <p:spPr>
          <a:xfrm rot="1576403" flipH="1">
            <a:off x="942764" y="5542704"/>
            <a:ext cx="788174" cy="83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932" name="Rectangle 931">
            <a:extLst>
              <a:ext uri="{FF2B5EF4-FFF2-40B4-BE49-F238E27FC236}">
                <a16:creationId xmlns:a16="http://schemas.microsoft.com/office/drawing/2014/main" id="{05556C64-8D24-4D6C-A1A0-7F127881D804}"/>
              </a:ext>
            </a:extLst>
          </p:cNvPr>
          <p:cNvSpPr/>
          <p:nvPr/>
        </p:nvSpPr>
        <p:spPr>
          <a:xfrm>
            <a:off x="7611608" y="16201323"/>
            <a:ext cx="571245" cy="4274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The particle model</a:t>
            </a:r>
          </a:p>
        </p:txBody>
      </p:sp>
      <p:sp>
        <p:nvSpPr>
          <p:cNvPr id="933" name="Rectangle 932">
            <a:extLst>
              <a:ext uri="{FF2B5EF4-FFF2-40B4-BE49-F238E27FC236}">
                <a16:creationId xmlns:a16="http://schemas.microsoft.com/office/drawing/2014/main" id="{9FFEB710-50A8-4545-A1E2-67E7EF3C0494}"/>
              </a:ext>
            </a:extLst>
          </p:cNvPr>
          <p:cNvSpPr/>
          <p:nvPr/>
        </p:nvSpPr>
        <p:spPr>
          <a:xfrm>
            <a:off x="7256587" y="16209725"/>
            <a:ext cx="490114" cy="4274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States of matter</a:t>
            </a:r>
          </a:p>
        </p:txBody>
      </p:sp>
      <p:sp>
        <p:nvSpPr>
          <p:cNvPr id="934" name="Rectangle 933">
            <a:extLst>
              <a:ext uri="{FF2B5EF4-FFF2-40B4-BE49-F238E27FC236}">
                <a16:creationId xmlns:a16="http://schemas.microsoft.com/office/drawing/2014/main" id="{9D879960-D2CB-491D-BAC6-E7C7A8BD1AFC}"/>
              </a:ext>
            </a:extLst>
          </p:cNvPr>
          <p:cNvSpPr/>
          <p:nvPr/>
        </p:nvSpPr>
        <p:spPr>
          <a:xfrm>
            <a:off x="7015939" y="15342007"/>
            <a:ext cx="546887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Melting  freezing</a:t>
            </a:r>
          </a:p>
        </p:txBody>
      </p:sp>
      <p:sp>
        <p:nvSpPr>
          <p:cNvPr id="935" name="Rectangle 934">
            <a:extLst>
              <a:ext uri="{FF2B5EF4-FFF2-40B4-BE49-F238E27FC236}">
                <a16:creationId xmlns:a16="http://schemas.microsoft.com/office/drawing/2014/main" id="{113D01B7-C3BB-47DC-918A-3CA4455EDA94}"/>
              </a:ext>
            </a:extLst>
          </p:cNvPr>
          <p:cNvSpPr/>
          <p:nvPr/>
        </p:nvSpPr>
        <p:spPr>
          <a:xfrm>
            <a:off x="6713574" y="16237469"/>
            <a:ext cx="631192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Changes of state</a:t>
            </a:r>
          </a:p>
        </p:txBody>
      </p:sp>
      <p:sp>
        <p:nvSpPr>
          <p:cNvPr id="936" name="Rectangle 935">
            <a:extLst>
              <a:ext uri="{FF2B5EF4-FFF2-40B4-BE49-F238E27FC236}">
                <a16:creationId xmlns:a16="http://schemas.microsoft.com/office/drawing/2014/main" id="{F5B4A4DF-4FCD-4DF8-B87F-638F1E8F8F70}"/>
              </a:ext>
            </a:extLst>
          </p:cNvPr>
          <p:cNvSpPr/>
          <p:nvPr/>
        </p:nvSpPr>
        <p:spPr>
          <a:xfrm>
            <a:off x="6580649" y="15404460"/>
            <a:ext cx="547146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Diffusion</a:t>
            </a:r>
          </a:p>
        </p:txBody>
      </p:sp>
      <p:sp>
        <p:nvSpPr>
          <p:cNvPr id="937" name="Rectangle 936">
            <a:extLst>
              <a:ext uri="{FF2B5EF4-FFF2-40B4-BE49-F238E27FC236}">
                <a16:creationId xmlns:a16="http://schemas.microsoft.com/office/drawing/2014/main" id="{ABCDA66D-CEDB-4E15-90EF-C14B42B849C8}"/>
              </a:ext>
            </a:extLst>
          </p:cNvPr>
          <p:cNvSpPr/>
          <p:nvPr/>
        </p:nvSpPr>
        <p:spPr>
          <a:xfrm>
            <a:off x="6298647" y="16213367"/>
            <a:ext cx="537403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Gas pressure</a:t>
            </a:r>
          </a:p>
        </p:txBody>
      </p:sp>
      <p:sp>
        <p:nvSpPr>
          <p:cNvPr id="938" name="Rectangle 937">
            <a:extLst>
              <a:ext uri="{FF2B5EF4-FFF2-40B4-BE49-F238E27FC236}">
                <a16:creationId xmlns:a16="http://schemas.microsoft.com/office/drawing/2014/main" id="{A5B18C48-1DA7-4948-BFD6-F2A78504A5CC}"/>
              </a:ext>
            </a:extLst>
          </p:cNvPr>
          <p:cNvSpPr/>
          <p:nvPr/>
        </p:nvSpPr>
        <p:spPr>
          <a:xfrm>
            <a:off x="6216271" y="15346545"/>
            <a:ext cx="502678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Inside particles</a:t>
            </a:r>
          </a:p>
        </p:txBody>
      </p:sp>
      <p:sp>
        <p:nvSpPr>
          <p:cNvPr id="939" name="Rectangle 938">
            <a:extLst>
              <a:ext uri="{FF2B5EF4-FFF2-40B4-BE49-F238E27FC236}">
                <a16:creationId xmlns:a16="http://schemas.microsoft.com/office/drawing/2014/main" id="{ACE7EC08-4D53-4836-9207-C2F5BDCE1B90}"/>
              </a:ext>
            </a:extLst>
          </p:cNvPr>
          <p:cNvSpPr/>
          <p:nvPr/>
        </p:nvSpPr>
        <p:spPr>
          <a:xfrm>
            <a:off x="5821362" y="16181782"/>
            <a:ext cx="615609" cy="4274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Pure substances &amp; mixtures</a:t>
            </a:r>
          </a:p>
        </p:txBody>
      </p:sp>
      <p:sp>
        <p:nvSpPr>
          <p:cNvPr id="940" name="Rectangle 939">
            <a:extLst>
              <a:ext uri="{FF2B5EF4-FFF2-40B4-BE49-F238E27FC236}">
                <a16:creationId xmlns:a16="http://schemas.microsoft.com/office/drawing/2014/main" id="{CC7720D3-6B77-4748-8479-E45BEE25D248}"/>
              </a:ext>
            </a:extLst>
          </p:cNvPr>
          <p:cNvSpPr/>
          <p:nvPr/>
        </p:nvSpPr>
        <p:spPr>
          <a:xfrm>
            <a:off x="5143181" y="16213367"/>
            <a:ext cx="951215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Solutions</a:t>
            </a:r>
          </a:p>
          <a:p>
            <a:pPr algn="ctr"/>
            <a:r>
              <a:rPr lang="en-US" sz="726" dirty="0"/>
              <a:t> solubility</a:t>
            </a:r>
          </a:p>
        </p:txBody>
      </p:sp>
      <p:sp>
        <p:nvSpPr>
          <p:cNvPr id="941" name="Rectangle 940">
            <a:extLst>
              <a:ext uri="{FF2B5EF4-FFF2-40B4-BE49-F238E27FC236}">
                <a16:creationId xmlns:a16="http://schemas.microsoft.com/office/drawing/2014/main" id="{2FD44BD6-2655-40CE-9961-8329DAD88102}"/>
              </a:ext>
            </a:extLst>
          </p:cNvPr>
          <p:cNvSpPr/>
          <p:nvPr/>
        </p:nvSpPr>
        <p:spPr>
          <a:xfrm>
            <a:off x="5570310" y="15379329"/>
            <a:ext cx="709081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Filtration</a:t>
            </a:r>
          </a:p>
        </p:txBody>
      </p:sp>
      <p:sp>
        <p:nvSpPr>
          <p:cNvPr id="942" name="Rectangle 941">
            <a:extLst>
              <a:ext uri="{FF2B5EF4-FFF2-40B4-BE49-F238E27FC236}">
                <a16:creationId xmlns:a16="http://schemas.microsoft.com/office/drawing/2014/main" id="{834872B4-C49E-425C-AC7E-BA55A25BE44A}"/>
              </a:ext>
            </a:extLst>
          </p:cNvPr>
          <p:cNvSpPr/>
          <p:nvPr/>
        </p:nvSpPr>
        <p:spPr>
          <a:xfrm>
            <a:off x="4770755" y="15310839"/>
            <a:ext cx="75935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Evaporation &amp; distillation</a:t>
            </a:r>
          </a:p>
        </p:txBody>
      </p:sp>
      <p:sp>
        <p:nvSpPr>
          <p:cNvPr id="943" name="Rectangle 942">
            <a:extLst>
              <a:ext uri="{FF2B5EF4-FFF2-40B4-BE49-F238E27FC236}">
                <a16:creationId xmlns:a16="http://schemas.microsoft.com/office/drawing/2014/main" id="{589EC276-5F2D-427C-827D-06780E841BFA}"/>
              </a:ext>
            </a:extLst>
          </p:cNvPr>
          <p:cNvSpPr/>
          <p:nvPr/>
        </p:nvSpPr>
        <p:spPr>
          <a:xfrm>
            <a:off x="4637366" y="16234272"/>
            <a:ext cx="865745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Chromatography</a:t>
            </a:r>
          </a:p>
        </p:txBody>
      </p:sp>
      <p:sp>
        <p:nvSpPr>
          <p:cNvPr id="944" name="Rectangle 943">
            <a:extLst>
              <a:ext uri="{FF2B5EF4-FFF2-40B4-BE49-F238E27FC236}">
                <a16:creationId xmlns:a16="http://schemas.microsoft.com/office/drawing/2014/main" id="{26986D2A-8162-484A-BB6A-6FA0F10D4773}"/>
              </a:ext>
            </a:extLst>
          </p:cNvPr>
          <p:cNvSpPr/>
          <p:nvPr/>
        </p:nvSpPr>
        <p:spPr>
          <a:xfrm>
            <a:off x="7450969" y="15400463"/>
            <a:ext cx="486336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Boiling</a:t>
            </a:r>
          </a:p>
        </p:txBody>
      </p:sp>
      <p:pic>
        <p:nvPicPr>
          <p:cNvPr id="945" name="Picture 944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838" y="16648434"/>
            <a:ext cx="192024" cy="2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6" name="Picture 945"/>
          <p:cNvPicPr>
            <a:picLocks noChangeAspect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075" y="16653228"/>
            <a:ext cx="245138" cy="2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7" name="Picture 946"/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755" y="16651485"/>
            <a:ext cx="236528" cy="2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8" name="Picture 947"/>
          <p:cNvPicPr>
            <a:picLocks noChangeAspect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273" y="15061343"/>
            <a:ext cx="214005" cy="28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9" name="Picture 948"/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71" y="15092284"/>
            <a:ext cx="263349" cy="230286"/>
          </a:xfrm>
          <a:prstGeom prst="rect">
            <a:avLst/>
          </a:prstGeom>
        </p:spPr>
      </p:pic>
      <p:pic>
        <p:nvPicPr>
          <p:cNvPr id="950" name="Picture 949"/>
          <p:cNvPicPr>
            <a:picLocks noChangeAspect="1"/>
          </p:cNvPicPr>
          <p:nvPr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542" y="15284853"/>
            <a:ext cx="338071" cy="122654"/>
          </a:xfrm>
          <a:prstGeom prst="rect">
            <a:avLst/>
          </a:prstGeom>
        </p:spPr>
      </p:pic>
      <p:pic>
        <p:nvPicPr>
          <p:cNvPr id="951" name="Picture 950"/>
          <p:cNvPicPr>
            <a:picLocks noChangeAspect="1"/>
          </p:cNvPicPr>
          <p:nvPr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36075" y="14895275"/>
            <a:ext cx="668048" cy="325625"/>
          </a:xfrm>
          <a:prstGeom prst="rect">
            <a:avLst/>
          </a:prstGeom>
        </p:spPr>
      </p:pic>
      <p:pic>
        <p:nvPicPr>
          <p:cNvPr id="952" name="Picture 3"/>
          <p:cNvPicPr>
            <a:picLocks noChangeAspect="1"/>
          </p:cNvPicPr>
          <p:nvPr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543" y="14846145"/>
            <a:ext cx="345077" cy="53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3" name="Picture 14"/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10" y="14923933"/>
            <a:ext cx="347593" cy="37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4" name="Picture 14"/>
          <p:cNvPicPr>
            <a:picLocks noChangeAspect="1"/>
          </p:cNvPicPr>
          <p:nvPr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907" y="14756439"/>
            <a:ext cx="506306" cy="57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6" name="Picture 955"/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902" y="16509788"/>
            <a:ext cx="286866" cy="48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7" name="Picture 956">
            <a:extLst>
              <a:ext uri="{FF2B5EF4-FFF2-40B4-BE49-F238E27FC236}">
                <a16:creationId xmlns:a16="http://schemas.microsoft.com/office/drawing/2014/main" id="{B1A0E64F-A4D0-5F48-A2E3-E1A230903D06}"/>
              </a:ext>
            </a:extLst>
          </p:cNvPr>
          <p:cNvPicPr>
            <a:picLocks noChangeAspect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5118" y="15058208"/>
            <a:ext cx="290654" cy="225368"/>
          </a:xfrm>
          <a:prstGeom prst="rect">
            <a:avLst/>
          </a:prstGeom>
        </p:spPr>
      </p:pic>
      <p:pic>
        <p:nvPicPr>
          <p:cNvPr id="958" name="Picture 957">
            <a:extLst>
              <a:ext uri="{FF2B5EF4-FFF2-40B4-BE49-F238E27FC236}">
                <a16:creationId xmlns:a16="http://schemas.microsoft.com/office/drawing/2014/main" id="{AED27A4D-85AF-F54B-83B6-FA13E1807C4C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2937" y="16609893"/>
            <a:ext cx="416029" cy="284747"/>
          </a:xfrm>
          <a:prstGeom prst="rect">
            <a:avLst/>
          </a:prstGeom>
        </p:spPr>
      </p:pic>
      <p:pic>
        <p:nvPicPr>
          <p:cNvPr id="959" name="Picture 2"/>
          <p:cNvPicPr>
            <a:picLocks noChangeAspect="1"/>
          </p:cNvPicPr>
          <p:nvPr/>
        </p:nvPicPr>
        <p:blipFill>
          <a:blip r:embed="rId4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43" y="16476430"/>
            <a:ext cx="393920" cy="36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0" name="Picture 959"/>
          <p:cNvPicPr>
            <a:picLocks noChangeAspect="1"/>
          </p:cNvPicPr>
          <p:nvPr/>
        </p:nvPicPr>
        <p:blipFill>
          <a:blip r:embed="rId4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7758" flipV="1">
            <a:off x="5235418" y="16811492"/>
            <a:ext cx="431602" cy="24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1" name="Picture 970" descr="Learning by Questions">
            <a:extLst>
              <a:ext uri="{FF2B5EF4-FFF2-40B4-BE49-F238E27FC236}">
                <a16:creationId xmlns:a16="http://schemas.microsoft.com/office/drawing/2014/main" id="{B7EE56BC-92A5-4007-A238-6E08D146C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9" b="5324"/>
          <a:stretch/>
        </p:blipFill>
        <p:spPr bwMode="auto">
          <a:xfrm>
            <a:off x="3120132" y="14947780"/>
            <a:ext cx="575742" cy="34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" name="Picture 971">
            <a:extLst>
              <a:ext uri="{FF2B5EF4-FFF2-40B4-BE49-F238E27FC236}">
                <a16:creationId xmlns:a16="http://schemas.microsoft.com/office/drawing/2014/main" id="{B7E3B17F-81AA-4044-8813-CA27221DF3C6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3841030" y="15105817"/>
            <a:ext cx="324559" cy="356282"/>
          </a:xfrm>
          <a:prstGeom prst="rect">
            <a:avLst/>
          </a:prstGeom>
        </p:spPr>
      </p:pic>
      <p:pic>
        <p:nvPicPr>
          <p:cNvPr id="973" name="Picture 5"/>
          <p:cNvPicPr>
            <a:picLocks noChangeAspect="1"/>
          </p:cNvPicPr>
          <p:nvPr/>
        </p:nvPicPr>
        <p:blipFill>
          <a:blip r:embed="rId4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58958" y="16521213"/>
            <a:ext cx="1371156" cy="19441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900001" lon="10799999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4" name="Picture 973">
            <a:extLst>
              <a:ext uri="{FF2B5EF4-FFF2-40B4-BE49-F238E27FC236}">
                <a16:creationId xmlns:a16="http://schemas.microsoft.com/office/drawing/2014/main" id="{2C4B94A8-755C-449F-A96D-24F697CAE9C8}"/>
              </a:ext>
            </a:extLst>
          </p:cNvPr>
          <p:cNvPicPr>
            <a:picLocks noChangeAspect="1"/>
          </p:cNvPicPr>
          <p:nvPr/>
        </p:nvPicPr>
        <p:blipFill>
          <a:blip r:embed="rId4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32" y="16066403"/>
            <a:ext cx="556089" cy="1039027"/>
          </a:xfrm>
          <a:prstGeom prst="rect">
            <a:avLst/>
          </a:prstGeom>
        </p:spPr>
      </p:pic>
      <p:pic>
        <p:nvPicPr>
          <p:cNvPr id="975" name="Picture 974">
            <a:extLst>
              <a:ext uri="{FF2B5EF4-FFF2-40B4-BE49-F238E27FC236}">
                <a16:creationId xmlns:a16="http://schemas.microsoft.com/office/drawing/2014/main" id="{F3AD5E07-E218-4004-963C-B011FF230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77" y="16764372"/>
            <a:ext cx="400471" cy="40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6" name="Picture 4" descr="Reaction of Metals in Acid Illustration - Twinkl">
            <a:extLst>
              <a:ext uri="{FF2B5EF4-FFF2-40B4-BE49-F238E27FC236}">
                <a16:creationId xmlns:a16="http://schemas.microsoft.com/office/drawing/2014/main" id="{8C9AE6FF-DDD2-468B-9857-95388DD55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73" y="16845595"/>
            <a:ext cx="729543" cy="36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8" name="Google Shape;73;p15"/>
          <p:cNvPicPr preferRelativeResize="0"/>
          <p:nvPr/>
        </p:nvPicPr>
        <p:blipFill rotWithShape="1">
          <a:blip r:embed="rId52">
            <a:alphaModFix/>
          </a:blip>
          <a:srcRect r="30838"/>
          <a:stretch/>
        </p:blipFill>
        <p:spPr>
          <a:xfrm>
            <a:off x="2754695" y="14930579"/>
            <a:ext cx="326324" cy="362215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Rectangle 978">
            <a:extLst>
              <a:ext uri="{FF2B5EF4-FFF2-40B4-BE49-F238E27FC236}">
                <a16:creationId xmlns:a16="http://schemas.microsoft.com/office/drawing/2014/main" id="{C9B3DEAB-ABD2-4D6A-BFF8-BA1F12443900}"/>
              </a:ext>
            </a:extLst>
          </p:cNvPr>
          <p:cNvSpPr/>
          <p:nvPr/>
        </p:nvSpPr>
        <p:spPr>
          <a:xfrm>
            <a:off x="4148837" y="15271760"/>
            <a:ext cx="681270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Chemical Reactions</a:t>
            </a:r>
          </a:p>
        </p:txBody>
      </p:sp>
      <p:sp>
        <p:nvSpPr>
          <p:cNvPr id="980" name="Rectangle 979">
            <a:extLst>
              <a:ext uri="{FF2B5EF4-FFF2-40B4-BE49-F238E27FC236}">
                <a16:creationId xmlns:a16="http://schemas.microsoft.com/office/drawing/2014/main" id="{06EF7561-B452-4398-9E46-41374AB31552}"/>
              </a:ext>
            </a:extLst>
          </p:cNvPr>
          <p:cNvSpPr/>
          <p:nvPr/>
        </p:nvSpPr>
        <p:spPr>
          <a:xfrm>
            <a:off x="4051747" y="16205681"/>
            <a:ext cx="676315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Acids</a:t>
            </a:r>
          </a:p>
          <a:p>
            <a:pPr algn="ctr"/>
            <a:r>
              <a:rPr lang="en-US" sz="726" dirty="0">
                <a:latin typeface="+mn-lt"/>
              </a:rPr>
              <a:t> &amp; Alkalis</a:t>
            </a:r>
          </a:p>
        </p:txBody>
      </p:sp>
      <p:sp>
        <p:nvSpPr>
          <p:cNvPr id="981" name="Rectangle 980">
            <a:extLst>
              <a:ext uri="{FF2B5EF4-FFF2-40B4-BE49-F238E27FC236}">
                <a16:creationId xmlns:a16="http://schemas.microsoft.com/office/drawing/2014/main" id="{3239B042-B35D-4EBD-ABC8-22B13D52AD15}"/>
              </a:ext>
            </a:extLst>
          </p:cNvPr>
          <p:cNvSpPr/>
          <p:nvPr/>
        </p:nvSpPr>
        <p:spPr>
          <a:xfrm>
            <a:off x="3736351" y="16236678"/>
            <a:ext cx="676315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Indicators </a:t>
            </a:r>
          </a:p>
          <a:p>
            <a:pPr algn="ctr"/>
            <a:r>
              <a:rPr lang="en-US" sz="726" dirty="0">
                <a:latin typeface="+mn-lt"/>
              </a:rPr>
              <a:t>&amp; pH</a:t>
            </a:r>
          </a:p>
        </p:txBody>
      </p:sp>
      <p:sp>
        <p:nvSpPr>
          <p:cNvPr id="982" name="Rectangle 981">
            <a:extLst>
              <a:ext uri="{FF2B5EF4-FFF2-40B4-BE49-F238E27FC236}">
                <a16:creationId xmlns:a16="http://schemas.microsoft.com/office/drawing/2014/main" id="{165A9F21-7D12-4D36-AF8C-52AB13860DED}"/>
              </a:ext>
            </a:extLst>
          </p:cNvPr>
          <p:cNvSpPr/>
          <p:nvPr/>
        </p:nvSpPr>
        <p:spPr>
          <a:xfrm>
            <a:off x="3156036" y="16103608"/>
            <a:ext cx="676315" cy="4274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US" sz="726" dirty="0">
              <a:latin typeface="+mn-lt"/>
            </a:endParaRPr>
          </a:p>
          <a:p>
            <a:pPr algn="ctr"/>
            <a:r>
              <a:rPr lang="en-US" sz="726" dirty="0">
                <a:latin typeface="+mn-lt"/>
              </a:rPr>
              <a:t>Acid </a:t>
            </a:r>
          </a:p>
          <a:p>
            <a:pPr algn="ctr"/>
            <a:r>
              <a:rPr lang="en-US" sz="726" dirty="0">
                <a:latin typeface="+mn-lt"/>
              </a:rPr>
              <a:t>strength</a:t>
            </a:r>
          </a:p>
        </p:txBody>
      </p:sp>
      <p:sp>
        <p:nvSpPr>
          <p:cNvPr id="983" name="Rectangle 982">
            <a:extLst>
              <a:ext uri="{FF2B5EF4-FFF2-40B4-BE49-F238E27FC236}">
                <a16:creationId xmlns:a16="http://schemas.microsoft.com/office/drawing/2014/main" id="{CA96FBBE-387A-4F48-9748-D52EDEB3F83E}"/>
              </a:ext>
            </a:extLst>
          </p:cNvPr>
          <p:cNvSpPr/>
          <p:nvPr/>
        </p:nvSpPr>
        <p:spPr>
          <a:xfrm>
            <a:off x="3590751" y="15406848"/>
            <a:ext cx="737134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 err="1">
                <a:latin typeface="+mn-lt"/>
              </a:rPr>
              <a:t>Neutralisation</a:t>
            </a:r>
            <a:endParaRPr lang="en-US" sz="726" dirty="0">
              <a:latin typeface="+mn-lt"/>
            </a:endParaRPr>
          </a:p>
        </p:txBody>
      </p:sp>
      <p:sp>
        <p:nvSpPr>
          <p:cNvPr id="984" name="Rectangle 983">
            <a:extLst>
              <a:ext uri="{FF2B5EF4-FFF2-40B4-BE49-F238E27FC236}">
                <a16:creationId xmlns:a16="http://schemas.microsoft.com/office/drawing/2014/main" id="{679B825D-027D-4C03-9932-A984CAA00D22}"/>
              </a:ext>
            </a:extLst>
          </p:cNvPr>
          <p:cNvSpPr/>
          <p:nvPr/>
        </p:nvSpPr>
        <p:spPr>
          <a:xfrm>
            <a:off x="2572084" y="16231422"/>
            <a:ext cx="800145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Metals &amp; acids, oxygen, water</a:t>
            </a:r>
          </a:p>
        </p:txBody>
      </p:sp>
      <p:sp>
        <p:nvSpPr>
          <p:cNvPr id="987" name="Rectangle 986">
            <a:extLst>
              <a:ext uri="{FF2B5EF4-FFF2-40B4-BE49-F238E27FC236}">
                <a16:creationId xmlns:a16="http://schemas.microsoft.com/office/drawing/2014/main" id="{BD65081E-8498-416D-B863-78D8D5A60EFE}"/>
              </a:ext>
            </a:extLst>
          </p:cNvPr>
          <p:cNvSpPr/>
          <p:nvPr/>
        </p:nvSpPr>
        <p:spPr>
          <a:xfrm>
            <a:off x="2507770" y="15270856"/>
            <a:ext cx="862872" cy="4274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Metal displacement reactions</a:t>
            </a:r>
          </a:p>
        </p:txBody>
      </p:sp>
      <p:sp>
        <p:nvSpPr>
          <p:cNvPr id="988" name="Rectangle 987">
            <a:extLst>
              <a:ext uri="{FF2B5EF4-FFF2-40B4-BE49-F238E27FC236}">
                <a16:creationId xmlns:a16="http://schemas.microsoft.com/office/drawing/2014/main" id="{F1EF41EB-9E85-4B18-BB02-D5D9A95F52C6}"/>
              </a:ext>
            </a:extLst>
          </p:cNvPr>
          <p:cNvSpPr/>
          <p:nvPr/>
        </p:nvSpPr>
        <p:spPr>
          <a:xfrm>
            <a:off x="4149024" y="15471279"/>
            <a:ext cx="737134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Making salts</a:t>
            </a:r>
          </a:p>
        </p:txBody>
      </p:sp>
      <p:sp>
        <p:nvSpPr>
          <p:cNvPr id="990" name="Rectangle 989">
            <a:extLst>
              <a:ext uri="{FF2B5EF4-FFF2-40B4-BE49-F238E27FC236}">
                <a16:creationId xmlns:a16="http://schemas.microsoft.com/office/drawing/2014/main" id="{C44BBA0F-8F25-4CBF-8967-F86D256BC46E}"/>
              </a:ext>
            </a:extLst>
          </p:cNvPr>
          <p:cNvSpPr/>
          <p:nvPr/>
        </p:nvSpPr>
        <p:spPr>
          <a:xfrm>
            <a:off x="3082880" y="15322716"/>
            <a:ext cx="668827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Metals &amp; non-metals</a:t>
            </a:r>
          </a:p>
        </p:txBody>
      </p:sp>
      <p:pic>
        <p:nvPicPr>
          <p:cNvPr id="991" name="Picture 990"/>
          <p:cNvPicPr>
            <a:picLocks noChangeAspect="1"/>
          </p:cNvPicPr>
          <p:nvPr/>
        </p:nvPicPr>
        <p:blipFill>
          <a:blip r:embed="rId5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90" y="16393850"/>
            <a:ext cx="592835" cy="370522"/>
          </a:xfrm>
          <a:prstGeom prst="rect">
            <a:avLst/>
          </a:prstGeom>
        </p:spPr>
      </p:pic>
      <p:pic>
        <p:nvPicPr>
          <p:cNvPr id="992" name="Picture 991"/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797" y="16574188"/>
            <a:ext cx="454454" cy="318118"/>
          </a:xfrm>
          <a:prstGeom prst="rect">
            <a:avLst/>
          </a:prstGeom>
        </p:spPr>
      </p:pic>
      <p:pic>
        <p:nvPicPr>
          <p:cNvPr id="993" name="Picture 992"/>
          <p:cNvPicPr>
            <a:picLocks noChangeAspect="1"/>
          </p:cNvPicPr>
          <p:nvPr/>
        </p:nvPicPr>
        <p:blipFill>
          <a:blip r:embed="rId5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91" y="16184888"/>
            <a:ext cx="532540" cy="372777"/>
          </a:xfrm>
          <a:prstGeom prst="rect">
            <a:avLst/>
          </a:prstGeom>
        </p:spPr>
      </p:pic>
      <p:pic>
        <p:nvPicPr>
          <p:cNvPr id="994" name="Picture 993" descr="Diagram&#10;&#10;Description automatically generated">
            <a:extLst>
              <a:ext uri="{FF2B5EF4-FFF2-40B4-BE49-F238E27FC236}">
                <a16:creationId xmlns:a16="http://schemas.microsoft.com/office/drawing/2014/main" id="{1FDF0B87-17C9-40FD-A2F3-AF8EFC584D2D}"/>
              </a:ext>
            </a:extLst>
          </p:cNvPr>
          <p:cNvPicPr>
            <a:picLocks noChangeAspect="1"/>
          </p:cNvPicPr>
          <p:nvPr/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373" y="15092969"/>
            <a:ext cx="303132" cy="268512"/>
          </a:xfrm>
          <a:prstGeom prst="rect">
            <a:avLst/>
          </a:prstGeom>
        </p:spPr>
      </p:pic>
      <p:pic>
        <p:nvPicPr>
          <p:cNvPr id="995" name="Picture 994"/>
          <p:cNvPicPr>
            <a:picLocks noChangeAspect="1"/>
          </p:cNvPicPr>
          <p:nvPr/>
        </p:nvPicPr>
        <p:blipFill>
          <a:blip r:embed="rId5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64" y="15796737"/>
            <a:ext cx="471236" cy="275515"/>
          </a:xfrm>
          <a:prstGeom prst="rect">
            <a:avLst/>
          </a:prstGeom>
        </p:spPr>
      </p:pic>
      <p:pic>
        <p:nvPicPr>
          <p:cNvPr id="996" name="Picture 995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871637" y="14926140"/>
            <a:ext cx="302306" cy="224139"/>
          </a:xfrm>
          <a:prstGeom prst="rect">
            <a:avLst/>
          </a:prstGeom>
        </p:spPr>
      </p:pic>
      <p:pic>
        <p:nvPicPr>
          <p:cNvPr id="997" name="Picture 996">
            <a:extLst>
              <a:ext uri="{FF2B5EF4-FFF2-40B4-BE49-F238E27FC236}">
                <a16:creationId xmlns:a16="http://schemas.microsoft.com/office/drawing/2014/main" id="{C3BDCF2E-DDA1-4B9A-A24B-A9DCE3CB22C9}"/>
              </a:ext>
            </a:extLst>
          </p:cNvPr>
          <p:cNvPicPr>
            <a:picLocks noChangeAspect="1"/>
          </p:cNvPicPr>
          <p:nvPr/>
        </p:nvPicPr>
        <p:blipFill>
          <a:blip r:embed="rId5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45" y="14994577"/>
            <a:ext cx="363373" cy="363373"/>
          </a:xfrm>
          <a:prstGeom prst="rect">
            <a:avLst/>
          </a:prstGeom>
          <a:ln w="28575">
            <a:noFill/>
          </a:ln>
        </p:spPr>
      </p:pic>
      <p:sp>
        <p:nvSpPr>
          <p:cNvPr id="1001" name="Rectangle 1000">
            <a:extLst>
              <a:ext uri="{FF2B5EF4-FFF2-40B4-BE49-F238E27FC236}">
                <a16:creationId xmlns:a16="http://schemas.microsoft.com/office/drawing/2014/main" id="{B22B6936-BFE9-42CA-8E96-282818A29747}"/>
              </a:ext>
            </a:extLst>
          </p:cNvPr>
          <p:cNvSpPr/>
          <p:nvPr/>
        </p:nvSpPr>
        <p:spPr>
          <a:xfrm>
            <a:off x="1900574" y="15352869"/>
            <a:ext cx="856147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Structure of the Earth</a:t>
            </a:r>
          </a:p>
        </p:txBody>
      </p:sp>
      <p:sp>
        <p:nvSpPr>
          <p:cNvPr id="1002" name="Rectangle 1001">
            <a:extLst>
              <a:ext uri="{FF2B5EF4-FFF2-40B4-BE49-F238E27FC236}">
                <a16:creationId xmlns:a16="http://schemas.microsoft.com/office/drawing/2014/main" id="{C029EE3B-C30B-4FD6-988E-8220E5722091}"/>
              </a:ext>
            </a:extLst>
          </p:cNvPr>
          <p:cNvSpPr/>
          <p:nvPr/>
        </p:nvSpPr>
        <p:spPr>
          <a:xfrm>
            <a:off x="1959285" y="16273858"/>
            <a:ext cx="75935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Sedimentary</a:t>
            </a:r>
          </a:p>
          <a:p>
            <a:pPr algn="ctr"/>
            <a:r>
              <a:rPr lang="en-US" sz="726" dirty="0"/>
              <a:t>rocks</a:t>
            </a:r>
          </a:p>
        </p:txBody>
      </p:sp>
      <p:sp>
        <p:nvSpPr>
          <p:cNvPr id="1003" name="Rectangle 1002">
            <a:extLst>
              <a:ext uri="{FF2B5EF4-FFF2-40B4-BE49-F238E27FC236}">
                <a16:creationId xmlns:a16="http://schemas.microsoft.com/office/drawing/2014/main" id="{7279F133-D155-456D-8665-5066DE2731A8}"/>
              </a:ext>
            </a:extLst>
          </p:cNvPr>
          <p:cNvSpPr/>
          <p:nvPr/>
        </p:nvSpPr>
        <p:spPr>
          <a:xfrm>
            <a:off x="844662" y="16041507"/>
            <a:ext cx="917925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Metamorphic rocks</a:t>
            </a:r>
          </a:p>
        </p:txBody>
      </p:sp>
      <p:sp>
        <p:nvSpPr>
          <p:cNvPr id="1004" name="Rectangle 1003">
            <a:extLst>
              <a:ext uri="{FF2B5EF4-FFF2-40B4-BE49-F238E27FC236}">
                <a16:creationId xmlns:a16="http://schemas.microsoft.com/office/drawing/2014/main" id="{D7982A96-B5B0-4DA7-BC8D-C3479A8181C9}"/>
              </a:ext>
            </a:extLst>
          </p:cNvPr>
          <p:cNvSpPr/>
          <p:nvPr/>
        </p:nvSpPr>
        <p:spPr>
          <a:xfrm>
            <a:off x="479756" y="15622446"/>
            <a:ext cx="826421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The Rock Cycle</a:t>
            </a:r>
          </a:p>
        </p:txBody>
      </p:sp>
      <p:sp>
        <p:nvSpPr>
          <p:cNvPr id="1005" name="Rectangle 1004">
            <a:extLst>
              <a:ext uri="{FF2B5EF4-FFF2-40B4-BE49-F238E27FC236}">
                <a16:creationId xmlns:a16="http://schemas.microsoft.com/office/drawing/2014/main" id="{BC5D627F-F7A1-4378-983C-B0C76348FB52}"/>
              </a:ext>
            </a:extLst>
          </p:cNvPr>
          <p:cNvSpPr/>
          <p:nvPr/>
        </p:nvSpPr>
        <p:spPr>
          <a:xfrm>
            <a:off x="1461692" y="15115668"/>
            <a:ext cx="759351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Ceramics</a:t>
            </a:r>
          </a:p>
        </p:txBody>
      </p:sp>
      <p:sp>
        <p:nvSpPr>
          <p:cNvPr id="1008" name="Rectangle 1007">
            <a:extLst>
              <a:ext uri="{FF2B5EF4-FFF2-40B4-BE49-F238E27FC236}">
                <a16:creationId xmlns:a16="http://schemas.microsoft.com/office/drawing/2014/main" id="{20A76CF4-82C6-4FD1-B041-C14F4E42CC13}"/>
              </a:ext>
            </a:extLst>
          </p:cNvPr>
          <p:cNvSpPr/>
          <p:nvPr/>
        </p:nvSpPr>
        <p:spPr>
          <a:xfrm>
            <a:off x="258837" y="15322829"/>
            <a:ext cx="930879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The Earth</a:t>
            </a:r>
          </a:p>
        </p:txBody>
      </p:sp>
      <p:sp>
        <p:nvSpPr>
          <p:cNvPr id="1011" name="Rectangle 1010">
            <a:extLst>
              <a:ext uri="{FF2B5EF4-FFF2-40B4-BE49-F238E27FC236}">
                <a16:creationId xmlns:a16="http://schemas.microsoft.com/office/drawing/2014/main" id="{B22B6936-BFE9-42CA-8E96-282818A29747}"/>
              </a:ext>
            </a:extLst>
          </p:cNvPr>
          <p:cNvSpPr/>
          <p:nvPr/>
        </p:nvSpPr>
        <p:spPr>
          <a:xfrm>
            <a:off x="1167214" y="13308141"/>
            <a:ext cx="75935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solidFill>
                  <a:srgbClr val="C00000"/>
                </a:solidFill>
              </a:rPr>
              <a:t>Elements</a:t>
            </a:r>
          </a:p>
          <a:p>
            <a:pPr algn="ctr"/>
            <a:r>
              <a:rPr lang="en-US" sz="726" dirty="0">
                <a:solidFill>
                  <a:srgbClr val="C00000"/>
                </a:solidFill>
              </a:rPr>
              <a:t>Atoms</a:t>
            </a:r>
          </a:p>
        </p:txBody>
      </p:sp>
      <p:sp>
        <p:nvSpPr>
          <p:cNvPr id="1012" name="Rectangle 1011">
            <a:extLst>
              <a:ext uri="{FF2B5EF4-FFF2-40B4-BE49-F238E27FC236}">
                <a16:creationId xmlns:a16="http://schemas.microsoft.com/office/drawing/2014/main" id="{B22B6936-BFE9-42CA-8E96-282818A29747}"/>
              </a:ext>
            </a:extLst>
          </p:cNvPr>
          <p:cNvSpPr/>
          <p:nvPr/>
        </p:nvSpPr>
        <p:spPr>
          <a:xfrm>
            <a:off x="1775602" y="13263939"/>
            <a:ext cx="759351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Compounds</a:t>
            </a:r>
          </a:p>
        </p:txBody>
      </p:sp>
      <p:sp>
        <p:nvSpPr>
          <p:cNvPr id="1013" name="Rectangle 1012">
            <a:extLst>
              <a:ext uri="{FF2B5EF4-FFF2-40B4-BE49-F238E27FC236}">
                <a16:creationId xmlns:a16="http://schemas.microsoft.com/office/drawing/2014/main" id="{B22B6936-BFE9-42CA-8E96-282818A29747}"/>
              </a:ext>
            </a:extLst>
          </p:cNvPr>
          <p:cNvSpPr/>
          <p:nvPr/>
        </p:nvSpPr>
        <p:spPr>
          <a:xfrm>
            <a:off x="2053152" y="14048093"/>
            <a:ext cx="75935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Chemical formulae</a:t>
            </a:r>
          </a:p>
        </p:txBody>
      </p:sp>
      <p:sp>
        <p:nvSpPr>
          <p:cNvPr id="1014" name="Rectangle 1013">
            <a:extLst>
              <a:ext uri="{FF2B5EF4-FFF2-40B4-BE49-F238E27FC236}">
                <a16:creationId xmlns:a16="http://schemas.microsoft.com/office/drawing/2014/main" id="{B22B6936-BFE9-42CA-8E96-282818A29747}"/>
              </a:ext>
            </a:extLst>
          </p:cNvPr>
          <p:cNvSpPr/>
          <p:nvPr/>
        </p:nvSpPr>
        <p:spPr>
          <a:xfrm>
            <a:off x="1584818" y="14199979"/>
            <a:ext cx="759351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Polymers</a:t>
            </a:r>
          </a:p>
        </p:txBody>
      </p:sp>
      <p:sp>
        <p:nvSpPr>
          <p:cNvPr id="1015" name="Rectangle 1014">
            <a:extLst>
              <a:ext uri="{FF2B5EF4-FFF2-40B4-BE49-F238E27FC236}">
                <a16:creationId xmlns:a16="http://schemas.microsoft.com/office/drawing/2014/main" id="{B22B6936-BFE9-42CA-8E96-282818A29747}"/>
              </a:ext>
            </a:extLst>
          </p:cNvPr>
          <p:cNvSpPr/>
          <p:nvPr/>
        </p:nvSpPr>
        <p:spPr>
          <a:xfrm>
            <a:off x="2529242" y="14055458"/>
            <a:ext cx="75935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Group 1</a:t>
            </a:r>
          </a:p>
          <a:p>
            <a:pPr algn="ctr"/>
            <a:r>
              <a:rPr lang="en-US" sz="726" dirty="0"/>
              <a:t>Alkali Metals</a:t>
            </a:r>
          </a:p>
        </p:txBody>
      </p:sp>
      <p:sp>
        <p:nvSpPr>
          <p:cNvPr id="1016" name="Rectangle 1015">
            <a:extLst>
              <a:ext uri="{FF2B5EF4-FFF2-40B4-BE49-F238E27FC236}">
                <a16:creationId xmlns:a16="http://schemas.microsoft.com/office/drawing/2014/main" id="{B22B6936-BFE9-42CA-8E96-282818A29747}"/>
              </a:ext>
            </a:extLst>
          </p:cNvPr>
          <p:cNvSpPr/>
          <p:nvPr/>
        </p:nvSpPr>
        <p:spPr>
          <a:xfrm>
            <a:off x="3020418" y="13150278"/>
            <a:ext cx="75935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Group 7</a:t>
            </a:r>
          </a:p>
          <a:p>
            <a:pPr algn="ctr"/>
            <a:r>
              <a:rPr lang="en-US" sz="726" dirty="0"/>
              <a:t>Halogens</a:t>
            </a:r>
          </a:p>
        </p:txBody>
      </p:sp>
      <p:sp>
        <p:nvSpPr>
          <p:cNvPr id="1017" name="Rectangle 1016">
            <a:extLst>
              <a:ext uri="{FF2B5EF4-FFF2-40B4-BE49-F238E27FC236}">
                <a16:creationId xmlns:a16="http://schemas.microsoft.com/office/drawing/2014/main" id="{B22B6936-BFE9-42CA-8E96-282818A29747}"/>
              </a:ext>
            </a:extLst>
          </p:cNvPr>
          <p:cNvSpPr/>
          <p:nvPr/>
        </p:nvSpPr>
        <p:spPr>
          <a:xfrm>
            <a:off x="3050040" y="14054545"/>
            <a:ext cx="75935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Group 0</a:t>
            </a:r>
          </a:p>
          <a:p>
            <a:pPr algn="ctr"/>
            <a:r>
              <a:rPr lang="en-US" sz="726" dirty="0"/>
              <a:t>Nobel Gases</a:t>
            </a:r>
          </a:p>
        </p:txBody>
      </p:sp>
      <p:sp>
        <p:nvSpPr>
          <p:cNvPr id="1018" name="Rectangle 1017">
            <a:extLst>
              <a:ext uri="{FF2B5EF4-FFF2-40B4-BE49-F238E27FC236}">
                <a16:creationId xmlns:a16="http://schemas.microsoft.com/office/drawing/2014/main" id="{B22B6936-BFE9-42CA-8E96-282818A29747}"/>
              </a:ext>
            </a:extLst>
          </p:cNvPr>
          <p:cNvSpPr/>
          <p:nvPr/>
        </p:nvSpPr>
        <p:spPr>
          <a:xfrm>
            <a:off x="2424981" y="13153224"/>
            <a:ext cx="75935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The Periodic</a:t>
            </a:r>
          </a:p>
          <a:p>
            <a:pPr algn="ctr"/>
            <a:r>
              <a:rPr lang="en-US" sz="726" dirty="0"/>
              <a:t>table</a:t>
            </a:r>
          </a:p>
        </p:txBody>
      </p:sp>
      <p:pic>
        <p:nvPicPr>
          <p:cNvPr id="1020" name="Picture 46" descr="Image result for sodium symbol black and white">
            <a:extLst>
              <a:ext uri="{FF2B5EF4-FFF2-40B4-BE49-F238E27FC236}">
                <a16:creationId xmlns:a16="http://schemas.microsoft.com/office/drawing/2014/main" id="{E4F2AB50-ECE3-4C86-821C-4ADE6FF62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978" y="14379594"/>
            <a:ext cx="208864" cy="23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1" name="Picture 48" descr="Image result for chlorine symbol black and white">
            <a:extLst>
              <a:ext uri="{FF2B5EF4-FFF2-40B4-BE49-F238E27FC236}">
                <a16:creationId xmlns:a16="http://schemas.microsoft.com/office/drawing/2014/main" id="{94355CCE-61E2-4787-BC26-FCC8D39E5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16" y="12843542"/>
            <a:ext cx="311824" cy="3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3" name="Picture 1022" descr="A close up of a logo&#10;&#10;Description automatically generated">
            <a:extLst>
              <a:ext uri="{FF2B5EF4-FFF2-40B4-BE49-F238E27FC236}">
                <a16:creationId xmlns:a16="http://schemas.microsoft.com/office/drawing/2014/main" id="{C9F9A6A0-E269-4184-A760-4DE7F371F064}"/>
              </a:ext>
            </a:extLst>
          </p:cNvPr>
          <p:cNvPicPr>
            <a:picLocks noChangeAspect="1"/>
          </p:cNvPicPr>
          <p:nvPr/>
        </p:nvPicPr>
        <p:blipFill rotWithShape="1"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67" b="50226"/>
          <a:stretch/>
        </p:blipFill>
        <p:spPr>
          <a:xfrm>
            <a:off x="2207779" y="7674625"/>
            <a:ext cx="453357" cy="254880"/>
          </a:xfrm>
          <a:prstGeom prst="rect">
            <a:avLst/>
          </a:prstGeom>
        </p:spPr>
      </p:pic>
      <p:sp>
        <p:nvSpPr>
          <p:cNvPr id="1024" name="Rectangle 1023">
            <a:extLst>
              <a:ext uri="{FF2B5EF4-FFF2-40B4-BE49-F238E27FC236}">
                <a16:creationId xmlns:a16="http://schemas.microsoft.com/office/drawing/2014/main" id="{B22B6936-BFE9-42CA-8E96-282818A29747}"/>
              </a:ext>
            </a:extLst>
          </p:cNvPr>
          <p:cNvSpPr/>
          <p:nvPr/>
        </p:nvSpPr>
        <p:spPr>
          <a:xfrm>
            <a:off x="3534918" y="13091782"/>
            <a:ext cx="759351" cy="4274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Atoms in chemical reactions</a:t>
            </a:r>
          </a:p>
        </p:txBody>
      </p:sp>
      <p:sp>
        <p:nvSpPr>
          <p:cNvPr id="1025" name="TextBox 16">
            <a:extLst>
              <a:ext uri="{FF2B5EF4-FFF2-40B4-BE49-F238E27FC236}">
                <a16:creationId xmlns:a16="http://schemas.microsoft.com/office/drawing/2014/main" id="{D9A74A21-5DE1-4CC3-B232-DFA7F1BD8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7508" y="14060760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Combustion</a:t>
            </a:r>
          </a:p>
        </p:txBody>
      </p:sp>
      <p:sp>
        <p:nvSpPr>
          <p:cNvPr id="1026" name="TextBox 16">
            <a:extLst>
              <a:ext uri="{FF2B5EF4-FFF2-40B4-BE49-F238E27FC236}">
                <a16:creationId xmlns:a16="http://schemas.microsoft.com/office/drawing/2014/main" id="{724E41FA-16C9-41FA-B26C-840D83088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5050" y="13166787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Thermal decomposition</a:t>
            </a:r>
          </a:p>
        </p:txBody>
      </p:sp>
      <p:sp>
        <p:nvSpPr>
          <p:cNvPr id="1027" name="TextBox 16">
            <a:extLst>
              <a:ext uri="{FF2B5EF4-FFF2-40B4-BE49-F238E27FC236}">
                <a16:creationId xmlns:a16="http://schemas.microsoft.com/office/drawing/2014/main" id="{1AE89A3D-6F96-48F3-A8DD-6C699254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327" y="14062994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Conservation of mass</a:t>
            </a:r>
          </a:p>
        </p:txBody>
      </p:sp>
      <p:sp>
        <p:nvSpPr>
          <p:cNvPr id="1028" name="TextBox 16">
            <a:extLst>
              <a:ext uri="{FF2B5EF4-FFF2-40B4-BE49-F238E27FC236}">
                <a16:creationId xmlns:a16="http://schemas.microsoft.com/office/drawing/2014/main" id="{3B0790D1-4BF8-42DD-9AEE-21B19BC5C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519" y="13047306"/>
            <a:ext cx="825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Endothermic exothermic reactions</a:t>
            </a:r>
          </a:p>
        </p:txBody>
      </p:sp>
      <p:sp>
        <p:nvSpPr>
          <p:cNvPr id="1029" name="TextBox 16">
            <a:extLst>
              <a:ext uri="{FF2B5EF4-FFF2-40B4-BE49-F238E27FC236}">
                <a16:creationId xmlns:a16="http://schemas.microsoft.com/office/drawing/2014/main" id="{1AE89A3D-6F96-48F3-A8DD-6C699254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468" y="14061125"/>
            <a:ext cx="8161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Bond energies</a:t>
            </a:r>
          </a:p>
        </p:txBody>
      </p:sp>
      <p:sp>
        <p:nvSpPr>
          <p:cNvPr id="1030" name="TextBox 16">
            <a:extLst>
              <a:ext uri="{FF2B5EF4-FFF2-40B4-BE49-F238E27FC236}">
                <a16:creationId xmlns:a16="http://schemas.microsoft.com/office/drawing/2014/main" id="{1AE89A3D-6F96-48F3-A8DD-6C699254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6576" y="13148738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Energy Level </a:t>
            </a:r>
          </a:p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Diagrams</a:t>
            </a:r>
          </a:p>
        </p:txBody>
      </p:sp>
      <p:pic>
        <p:nvPicPr>
          <p:cNvPr id="1031" name="Picture 1030">
            <a:extLst>
              <a:ext uri="{FF2B5EF4-FFF2-40B4-BE49-F238E27FC236}">
                <a16:creationId xmlns:a16="http://schemas.microsoft.com/office/drawing/2014/main" id="{2C4B94A8-755C-449F-A96D-24F697CAE9C8}"/>
              </a:ext>
            </a:extLst>
          </p:cNvPr>
          <p:cNvPicPr>
            <a:picLocks noChangeAspect="1"/>
          </p:cNvPicPr>
          <p:nvPr/>
        </p:nvPicPr>
        <p:blipFill>
          <a:blip r:embed="rId6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59" y="14216882"/>
            <a:ext cx="184753" cy="357271"/>
          </a:xfrm>
          <a:prstGeom prst="rect">
            <a:avLst/>
          </a:prstGeom>
        </p:spPr>
      </p:pic>
      <p:pic>
        <p:nvPicPr>
          <p:cNvPr id="1032" name="Picture 54" descr="Image result for distillation black and white">
            <a:extLst>
              <a:ext uri="{FF2B5EF4-FFF2-40B4-BE49-F238E27FC236}">
                <a16:creationId xmlns:a16="http://schemas.microsoft.com/office/drawing/2014/main" id="{E39FA55C-CAB9-41BD-9A6B-6EBA9AA7E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030" y="12644703"/>
            <a:ext cx="1013460" cy="51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arbon dioxide molecule black and white">
            <a:extLst>
              <a:ext uri="{FF2B5EF4-FFF2-40B4-BE49-F238E27FC236}">
                <a16:creationId xmlns:a16="http://schemas.microsoft.com/office/drawing/2014/main" id="{BAC58CAE-3001-4B8D-81DA-A48CAE0C9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8"/>
          <a:stretch/>
        </p:blipFill>
        <p:spPr bwMode="auto">
          <a:xfrm>
            <a:off x="1927877" y="12846486"/>
            <a:ext cx="443248" cy="4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4" descr="Image result for atoms clipart black and white">
            <a:extLst>
              <a:ext uri="{FF2B5EF4-FFF2-40B4-BE49-F238E27FC236}">
                <a16:creationId xmlns:a16="http://schemas.microsoft.com/office/drawing/2014/main" id="{68C8E8D5-38CF-4B03-B300-30EFF272D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80" y="13182390"/>
            <a:ext cx="570875" cy="5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62" descr="Image result for climate change black and white">
            <a:extLst>
              <a:ext uri="{FF2B5EF4-FFF2-40B4-BE49-F238E27FC236}">
                <a16:creationId xmlns:a16="http://schemas.microsoft.com/office/drawing/2014/main" id="{56D10699-C0E9-4B4B-A189-E02BC79AE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76" y="14370465"/>
            <a:ext cx="656443" cy="31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76" descr="Image result for filtration clipart black and white">
            <a:extLst>
              <a:ext uri="{FF2B5EF4-FFF2-40B4-BE49-F238E27FC236}">
                <a16:creationId xmlns:a16="http://schemas.microsoft.com/office/drawing/2014/main" id="{B0EF460C-EE9B-4BD7-8B47-FBD9F0571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325" y="12006370"/>
            <a:ext cx="456369" cy="51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104" descr="Image result for covalent bonding black and white">
            <a:extLst>
              <a:ext uri="{FF2B5EF4-FFF2-40B4-BE49-F238E27FC236}">
                <a16:creationId xmlns:a16="http://schemas.microsoft.com/office/drawing/2014/main" id="{79DBD0F3-69A9-4AE9-8DCB-1A57593B7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5" r="25219"/>
          <a:stretch/>
        </p:blipFill>
        <p:spPr bwMode="auto">
          <a:xfrm>
            <a:off x="6165519" y="12004100"/>
            <a:ext cx="411950" cy="40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1048" descr="Learning by Questions">
            <a:extLst>
              <a:ext uri="{FF2B5EF4-FFF2-40B4-BE49-F238E27FC236}">
                <a16:creationId xmlns:a16="http://schemas.microsoft.com/office/drawing/2014/main" id="{B7EE56BC-92A5-4007-A238-6E08D146C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9" b="5324"/>
          <a:stretch/>
        </p:blipFill>
        <p:spPr bwMode="auto">
          <a:xfrm>
            <a:off x="2496012" y="12776809"/>
            <a:ext cx="575742" cy="34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1049" descr="Learning by Questions">
            <a:extLst>
              <a:ext uri="{FF2B5EF4-FFF2-40B4-BE49-F238E27FC236}">
                <a16:creationId xmlns:a16="http://schemas.microsoft.com/office/drawing/2014/main" id="{B7EE56BC-92A5-4007-A238-6E08D146C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9" b="5324"/>
          <a:stretch/>
        </p:blipFill>
        <p:spPr bwMode="auto">
          <a:xfrm>
            <a:off x="4505928" y="10648975"/>
            <a:ext cx="575742" cy="34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1052" descr="A close up of a logo&#10;&#10;Description automatically generated">
            <a:extLst>
              <a:ext uri="{FF2B5EF4-FFF2-40B4-BE49-F238E27FC236}">
                <a16:creationId xmlns:a16="http://schemas.microsoft.com/office/drawing/2014/main" id="{F2767A5A-FFCC-4302-B8C4-9AE8ACD54893}"/>
              </a:ext>
            </a:extLst>
          </p:cNvPr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66" y="12770228"/>
            <a:ext cx="430612" cy="430612"/>
          </a:xfrm>
          <a:prstGeom prst="rect">
            <a:avLst/>
          </a:prstGeom>
        </p:spPr>
      </p:pic>
      <p:pic>
        <p:nvPicPr>
          <p:cNvPr id="1054" name="Picture 1053" descr="A close up of a logo&#10;&#10;Description automatically generated">
            <a:extLst>
              <a:ext uri="{FF2B5EF4-FFF2-40B4-BE49-F238E27FC236}">
                <a16:creationId xmlns:a16="http://schemas.microsoft.com/office/drawing/2014/main" id="{6F2D35F1-D06F-4303-8D77-A9607F2520A8}"/>
              </a:ext>
            </a:extLst>
          </p:cNvPr>
          <p:cNvPicPr>
            <a:picLocks noChangeAspect="1"/>
          </p:cNvPicPr>
          <p:nvPr/>
        </p:nvPicPr>
        <p:blipFill>
          <a:blip r:embed="rId7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4" y="11286988"/>
            <a:ext cx="329561" cy="329561"/>
          </a:xfrm>
          <a:prstGeom prst="rect">
            <a:avLst/>
          </a:prstGeom>
        </p:spPr>
      </p:pic>
      <p:pic>
        <p:nvPicPr>
          <p:cNvPr id="1059" name="Picture 1058" descr="A close up of a logo&#10;&#10;Description automatically generated">
            <a:extLst>
              <a:ext uri="{FF2B5EF4-FFF2-40B4-BE49-F238E27FC236}">
                <a16:creationId xmlns:a16="http://schemas.microsoft.com/office/drawing/2014/main" id="{B6BF6402-212B-48E5-AAD0-A6A942A20441}"/>
              </a:ext>
            </a:extLst>
          </p:cNvPr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78" y="8339444"/>
            <a:ext cx="527088" cy="52708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760909" y="7759403"/>
            <a:ext cx="353460" cy="2628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58" name="Picture 1057" descr="A close up of a logo&#10;&#10;Description automatically generated">
            <a:extLst>
              <a:ext uri="{FF2B5EF4-FFF2-40B4-BE49-F238E27FC236}">
                <a16:creationId xmlns:a16="http://schemas.microsoft.com/office/drawing/2014/main" id="{93244365-AB11-409E-B1F6-95B493154747}"/>
              </a:ext>
            </a:extLst>
          </p:cNvPr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680" y="7901980"/>
            <a:ext cx="324870" cy="379387"/>
          </a:xfrm>
          <a:prstGeom prst="rect">
            <a:avLst/>
          </a:prstGeom>
        </p:spPr>
      </p:pic>
      <p:pic>
        <p:nvPicPr>
          <p:cNvPr id="1064" name="Picture 74" descr="Image result for polymers black and white">
            <a:extLst>
              <a:ext uri="{FF2B5EF4-FFF2-40B4-BE49-F238E27FC236}">
                <a16:creationId xmlns:a16="http://schemas.microsoft.com/office/drawing/2014/main" id="{42A14EDA-9000-4B51-B043-4DD272247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3197">
            <a:off x="4364221" y="5453072"/>
            <a:ext cx="544482" cy="2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78" descr="Image result for chromatography black and white">
            <a:extLst>
              <a:ext uri="{FF2B5EF4-FFF2-40B4-BE49-F238E27FC236}">
                <a16:creationId xmlns:a16="http://schemas.microsoft.com/office/drawing/2014/main" id="{5841A252-3C2C-453D-9065-FBAC51765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7" r="29545"/>
          <a:stretch/>
        </p:blipFill>
        <p:spPr bwMode="auto">
          <a:xfrm>
            <a:off x="4884244" y="16424452"/>
            <a:ext cx="375799" cy="34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78" descr="Image result for chromatography black and white">
            <a:extLst>
              <a:ext uri="{FF2B5EF4-FFF2-40B4-BE49-F238E27FC236}">
                <a16:creationId xmlns:a16="http://schemas.microsoft.com/office/drawing/2014/main" id="{5841A252-3C2C-453D-9065-FBAC51765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7" r="29545"/>
          <a:stretch/>
        </p:blipFill>
        <p:spPr bwMode="auto">
          <a:xfrm>
            <a:off x="4172468" y="7717067"/>
            <a:ext cx="375799" cy="34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2" descr="Test for Hydrogen | AQA GCSE Chemistry Revision Notes">
            <a:extLst>
              <a:ext uri="{FF2B5EF4-FFF2-40B4-BE49-F238E27FC236}">
                <a16:creationId xmlns:a16="http://schemas.microsoft.com/office/drawing/2014/main" id="{D10839E3-C515-4D85-8A63-2E1551B71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71" y="6113797"/>
            <a:ext cx="511828" cy="46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9" name="TextBox 16">
            <a:extLst>
              <a:ext uri="{FF2B5EF4-FFF2-40B4-BE49-F238E27FC236}">
                <a16:creationId xmlns:a16="http://schemas.microsoft.com/office/drawing/2014/main" id="{AEB6E440-D326-47F3-8DA6-D0478A822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8807" y="7453256"/>
            <a:ext cx="107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 err="1">
                <a:cs typeface="Calibri" panose="020F0502020204030204" pitchFamily="34" charset="0"/>
              </a:rPr>
              <a:t>Analysing</a:t>
            </a:r>
            <a:r>
              <a:rPr lang="en-US" altLang="en-US" sz="800" dirty="0">
                <a:cs typeface="Calibri" panose="020F0502020204030204" pitchFamily="34" charset="0"/>
              </a:rPr>
              <a:t> chromatograms</a:t>
            </a:r>
          </a:p>
        </p:txBody>
      </p:sp>
      <p:sp>
        <p:nvSpPr>
          <p:cNvPr id="1070" name="TextBox 16">
            <a:extLst>
              <a:ext uri="{FF2B5EF4-FFF2-40B4-BE49-F238E27FC236}">
                <a16:creationId xmlns:a16="http://schemas.microsoft.com/office/drawing/2014/main" id="{AEB6E440-D326-47F3-8DA6-D0478A822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247" y="6543807"/>
            <a:ext cx="8244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Testing for gases</a:t>
            </a:r>
          </a:p>
        </p:txBody>
      </p:sp>
      <p:sp>
        <p:nvSpPr>
          <p:cNvPr id="1071" name="TextBox 16">
            <a:extLst>
              <a:ext uri="{FF2B5EF4-FFF2-40B4-BE49-F238E27FC236}">
                <a16:creationId xmlns:a16="http://schemas.microsoft.com/office/drawing/2014/main" id="{AEB6E440-D326-47F3-8DA6-D0478A822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431" y="6539121"/>
            <a:ext cx="107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C00000"/>
                </a:solidFill>
                <a:cs typeface="Calibri" panose="020F0502020204030204" pitchFamily="34" charset="0"/>
              </a:rPr>
              <a:t>Instrumental</a:t>
            </a:r>
          </a:p>
          <a:p>
            <a:pPr algn="ctr" eaLnBrk="1" hangingPunct="1"/>
            <a:r>
              <a:rPr lang="en-US" altLang="en-US" sz="800" dirty="0">
                <a:solidFill>
                  <a:srgbClr val="C00000"/>
                </a:solidFill>
                <a:cs typeface="Calibri" panose="020F0502020204030204" pitchFamily="34" charset="0"/>
              </a:rPr>
              <a:t>analysis</a:t>
            </a:r>
          </a:p>
        </p:txBody>
      </p:sp>
      <p:sp>
        <p:nvSpPr>
          <p:cNvPr id="1072" name="TextBox 16">
            <a:extLst>
              <a:ext uri="{FF2B5EF4-FFF2-40B4-BE49-F238E27FC236}">
                <a16:creationId xmlns:a16="http://schemas.microsoft.com/office/drawing/2014/main" id="{AEB6E440-D326-47F3-8DA6-D0478A822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995" y="6552910"/>
            <a:ext cx="6044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C00000"/>
                </a:solidFill>
                <a:cs typeface="Calibri" panose="020F0502020204030204" pitchFamily="34" charset="0"/>
              </a:rPr>
              <a:t>Testing for ions</a:t>
            </a:r>
          </a:p>
        </p:txBody>
      </p:sp>
      <p:pic>
        <p:nvPicPr>
          <p:cNvPr id="1074" name="Picture 152" descr="Image result for crude oil black and white">
            <a:extLst>
              <a:ext uri="{FF2B5EF4-FFF2-40B4-BE49-F238E27FC236}">
                <a16:creationId xmlns:a16="http://schemas.microsoft.com/office/drawing/2014/main" id="{99B7E065-138E-4C8F-9263-C66796011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952" y="6523518"/>
            <a:ext cx="581534" cy="38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56" descr="Image result for cnh2n+2">
            <a:extLst>
              <a:ext uri="{FF2B5EF4-FFF2-40B4-BE49-F238E27FC236}">
                <a16:creationId xmlns:a16="http://schemas.microsoft.com/office/drawing/2014/main" id="{173A7E72-AD72-40CB-9E5D-C75519EBC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307" y="8393914"/>
            <a:ext cx="576200" cy="24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7" name="TextBox 16">
            <a:extLst>
              <a:ext uri="{FF2B5EF4-FFF2-40B4-BE49-F238E27FC236}">
                <a16:creationId xmlns:a16="http://schemas.microsoft.com/office/drawing/2014/main" id="{AEB6E440-D326-47F3-8DA6-D0478A822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240" y="7148838"/>
            <a:ext cx="107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Cracking hydrocarbons</a:t>
            </a:r>
          </a:p>
        </p:txBody>
      </p:sp>
      <p:sp>
        <p:nvSpPr>
          <p:cNvPr id="1078" name="TextBox 16">
            <a:extLst>
              <a:ext uri="{FF2B5EF4-FFF2-40B4-BE49-F238E27FC236}">
                <a16:creationId xmlns:a16="http://schemas.microsoft.com/office/drawing/2014/main" id="{AEB6E440-D326-47F3-8DA6-D0478A822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6781" y="8610027"/>
            <a:ext cx="10751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Hydrocarbons</a:t>
            </a:r>
          </a:p>
        </p:txBody>
      </p:sp>
      <p:pic>
        <p:nvPicPr>
          <p:cNvPr id="1080" name="Picture 140" descr="Image result for ammonia">
            <a:extLst>
              <a:ext uri="{FF2B5EF4-FFF2-40B4-BE49-F238E27FC236}">
                <a16:creationId xmlns:a16="http://schemas.microsoft.com/office/drawing/2014/main" id="{EB1C715D-C446-4C4D-9E46-A983741B3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18" y="5405325"/>
            <a:ext cx="568934" cy="36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136" descr="Image result for metal extraction clipart black and white">
            <a:extLst>
              <a:ext uri="{FF2B5EF4-FFF2-40B4-BE49-F238E27FC236}">
                <a16:creationId xmlns:a16="http://schemas.microsoft.com/office/drawing/2014/main" id="{6E9B998F-6D69-4A8E-8AC5-D405AA2A7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1" t="23577" r="18296" b="9986"/>
          <a:stretch/>
        </p:blipFill>
        <p:spPr bwMode="auto">
          <a:xfrm>
            <a:off x="7063859" y="14394279"/>
            <a:ext cx="398889" cy="41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1082">
            <a:extLst>
              <a:ext uri="{FF2B5EF4-FFF2-40B4-BE49-F238E27FC236}">
                <a16:creationId xmlns:a16="http://schemas.microsoft.com/office/drawing/2014/main" id="{007685D4-DAB2-439C-96E0-7D9A1D3D31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7178" y="8371683"/>
            <a:ext cx="622244" cy="510482"/>
          </a:xfrm>
          <a:prstGeom prst="rect">
            <a:avLst/>
          </a:prstGeom>
        </p:spPr>
      </p:pic>
      <p:sp>
        <p:nvSpPr>
          <p:cNvPr id="1088" name="TextBox 16">
            <a:extLst>
              <a:ext uri="{FF2B5EF4-FFF2-40B4-BE49-F238E27FC236}">
                <a16:creationId xmlns:a16="http://schemas.microsoft.com/office/drawing/2014/main" id="{E10B5A22-BE3F-46E7-9CA8-CE12E86F3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239" y="8533775"/>
            <a:ext cx="13842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cs typeface="Calibri" panose="020F0502020204030204" pitchFamily="34" charset="0"/>
              </a:rPr>
              <a:t>2H</a:t>
            </a:r>
            <a:r>
              <a:rPr lang="en-US" altLang="en-US" sz="1400" b="1" baseline="30000" dirty="0">
                <a:cs typeface="Calibri" panose="020F0502020204030204" pitchFamily="34" charset="0"/>
              </a:rPr>
              <a:t>+</a:t>
            </a:r>
            <a:r>
              <a:rPr lang="en-US" altLang="en-US" sz="1400" b="1" dirty="0">
                <a:cs typeface="Calibri" panose="020F0502020204030204" pitchFamily="34" charset="0"/>
              </a:rPr>
              <a:t> + 2e</a:t>
            </a:r>
            <a:r>
              <a:rPr lang="en-US" altLang="en-US" sz="1400" b="1" baseline="30000" dirty="0">
                <a:cs typeface="Calibri" panose="020F0502020204030204" pitchFamily="34" charset="0"/>
              </a:rPr>
              <a:t>-</a:t>
            </a:r>
            <a:r>
              <a:rPr lang="en-US" altLang="en-US" sz="1400" b="1" dirty="0">
                <a:cs typeface="Calibri" panose="020F0502020204030204" pitchFamily="34" charset="0"/>
              </a:rPr>
              <a:t> </a:t>
            </a:r>
            <a:r>
              <a:rPr lang="en-US" altLang="en-US" sz="1400" b="1" dirty="0">
                <a:cs typeface="Calibri" panose="020F0502020204030204" pitchFamily="34" charset="0"/>
                <a:sym typeface="Wingdings" panose="05000000000000000000" pitchFamily="2" charset="2"/>
              </a:rPr>
              <a:t> H</a:t>
            </a:r>
            <a:r>
              <a:rPr lang="en-US" altLang="en-US" sz="1400" b="1" baseline="-25000" dirty="0">
                <a:cs typeface="Calibri" panose="020F0502020204030204" pitchFamily="34" charset="0"/>
                <a:sym typeface="Wingdings" panose="05000000000000000000" pitchFamily="2" charset="2"/>
              </a:rPr>
              <a:t>2</a:t>
            </a:r>
            <a:endParaRPr lang="en-US" altLang="en-US" sz="1400" b="1" dirty="0">
              <a:cs typeface="Calibri" panose="020F0502020204030204" pitchFamily="34" charset="0"/>
            </a:endParaRPr>
          </a:p>
        </p:txBody>
      </p:sp>
      <p:sp>
        <p:nvSpPr>
          <p:cNvPr id="1090" name="TextBox 16">
            <a:extLst>
              <a:ext uri="{FF2B5EF4-FFF2-40B4-BE49-F238E27FC236}">
                <a16:creationId xmlns:a16="http://schemas.microsoft.com/office/drawing/2014/main" id="{191BD04B-B92C-4DCA-91FA-4013F8CB2691}"/>
              </a:ext>
            </a:extLst>
          </p:cNvPr>
          <p:cNvSpPr txBox="1">
            <a:spLocks noChangeArrowheads="1"/>
          </p:cNvSpPr>
          <p:nvPr/>
        </p:nvSpPr>
        <p:spPr bwMode="auto">
          <a:xfrm rot="1254717">
            <a:off x="-5669201" y="10576499"/>
            <a:ext cx="8255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50" b="1" dirty="0">
                <a:cs typeface="Calibri" panose="020F0502020204030204" pitchFamily="34" charset="0"/>
              </a:rPr>
              <a:t>2:1</a:t>
            </a:r>
          </a:p>
        </p:txBody>
      </p:sp>
      <p:pic>
        <p:nvPicPr>
          <p:cNvPr id="1097" name="Picture 158" descr="Image result for propene structure">
            <a:extLst>
              <a:ext uri="{FF2B5EF4-FFF2-40B4-BE49-F238E27FC236}">
                <a16:creationId xmlns:a16="http://schemas.microsoft.com/office/drawing/2014/main" id="{000C3B60-B2C6-402B-8D9A-AAD2A6F7C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842" y="7716106"/>
            <a:ext cx="669416" cy="37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172" descr="Image result for earth's atmosphere clipart black and white">
            <a:extLst>
              <a:ext uri="{FF2B5EF4-FFF2-40B4-BE49-F238E27FC236}">
                <a16:creationId xmlns:a16="http://schemas.microsoft.com/office/drawing/2014/main" id="{3CB18200-5975-41FE-A822-F34BFE7C8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789" y="10537961"/>
            <a:ext cx="363099" cy="36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178" descr="Image result for co2 in oceans clipart black and white">
            <a:extLst>
              <a:ext uri="{FF2B5EF4-FFF2-40B4-BE49-F238E27FC236}">
                <a16:creationId xmlns:a16="http://schemas.microsoft.com/office/drawing/2014/main" id="{9B307651-E44B-4982-8519-EBB8AED5B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2" t="11316" r="13108" b="16033"/>
          <a:stretch/>
        </p:blipFill>
        <p:spPr bwMode="auto">
          <a:xfrm>
            <a:off x="7614015" y="10487671"/>
            <a:ext cx="290026" cy="19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3" name="Picture 1102"/>
          <p:cNvPicPr>
            <a:picLocks noChangeAspect="1"/>
          </p:cNvPicPr>
          <p:nvPr/>
        </p:nvPicPr>
        <p:blipFill>
          <a:blip r:embed="rId5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323" y="12091725"/>
            <a:ext cx="471236" cy="275515"/>
          </a:xfrm>
          <a:prstGeom prst="rect">
            <a:avLst/>
          </a:prstGeom>
        </p:spPr>
      </p:pic>
      <p:sp>
        <p:nvSpPr>
          <p:cNvPr id="1105" name="TextBox 16">
            <a:extLst>
              <a:ext uri="{FF2B5EF4-FFF2-40B4-BE49-F238E27FC236}">
                <a16:creationId xmlns:a16="http://schemas.microsoft.com/office/drawing/2014/main" id="{1AE89A3D-6F96-48F3-A8DD-6C699254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2046" y="13163583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Global warming</a:t>
            </a:r>
          </a:p>
        </p:txBody>
      </p:sp>
      <p:pic>
        <p:nvPicPr>
          <p:cNvPr id="1106" name="Picture 1105" descr="A close up of a logo&#10;&#10;Description automatically generated">
            <a:extLst>
              <a:ext uri="{FF2B5EF4-FFF2-40B4-BE49-F238E27FC236}">
                <a16:creationId xmlns:a16="http://schemas.microsoft.com/office/drawing/2014/main" id="{F2767A5A-FFCC-4302-B8C4-9AE8ACD54893}"/>
              </a:ext>
            </a:extLst>
          </p:cNvPr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536" y="11979537"/>
            <a:ext cx="443868" cy="443868"/>
          </a:xfrm>
          <a:prstGeom prst="rect">
            <a:avLst/>
          </a:prstGeom>
        </p:spPr>
      </p:pic>
      <p:pic>
        <p:nvPicPr>
          <p:cNvPr id="1108" name="Picture 5"/>
          <p:cNvPicPr>
            <a:picLocks noChangeAspect="1"/>
          </p:cNvPicPr>
          <p:nvPr/>
        </p:nvPicPr>
        <p:blipFill>
          <a:blip r:embed="rId4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53827" y="11811326"/>
            <a:ext cx="1371156" cy="19441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900001" lon="10799999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6656737" y="10517046"/>
            <a:ext cx="581441" cy="408786"/>
          </a:xfrm>
          <a:prstGeom prst="rect">
            <a:avLst/>
          </a:prstGeom>
        </p:spPr>
      </p:pic>
      <p:sp>
        <p:nvSpPr>
          <p:cNvPr id="1109" name="TextBox 193">
            <a:extLst>
              <a:ext uri="{FF2B5EF4-FFF2-40B4-BE49-F238E27FC236}">
                <a16:creationId xmlns:a16="http://schemas.microsoft.com/office/drawing/2014/main" id="{A5109EA5-F51D-45E8-91F6-6F64DE2FA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0921" y="10878392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Greenhouse</a:t>
            </a:r>
          </a:p>
          <a:p>
            <a:pPr algn="ctr" eaLnBrk="1" hangingPunct="1"/>
            <a:r>
              <a:rPr lang="en-US" altLang="en-US" sz="800" dirty="0"/>
              <a:t>gases</a:t>
            </a:r>
          </a:p>
        </p:txBody>
      </p:sp>
      <p:sp>
        <p:nvSpPr>
          <p:cNvPr id="1110" name="TextBox 193">
            <a:extLst>
              <a:ext uri="{FF2B5EF4-FFF2-40B4-BE49-F238E27FC236}">
                <a16:creationId xmlns:a16="http://schemas.microsoft.com/office/drawing/2014/main" id="{A5109EA5-F51D-45E8-91F6-6F64DE2FA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5043" y="10882520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Changing Atmosphere</a:t>
            </a:r>
          </a:p>
        </p:txBody>
      </p:sp>
      <p:sp>
        <p:nvSpPr>
          <p:cNvPr id="1111" name="TextBox 193">
            <a:extLst>
              <a:ext uri="{FF2B5EF4-FFF2-40B4-BE49-F238E27FC236}">
                <a16:creationId xmlns:a16="http://schemas.microsoft.com/office/drawing/2014/main" id="{A5109EA5-F51D-45E8-91F6-6F64DE2FA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492" y="11776661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Climate</a:t>
            </a:r>
          </a:p>
          <a:p>
            <a:pPr algn="ctr" eaLnBrk="1" hangingPunct="1"/>
            <a:r>
              <a:rPr lang="en-US" altLang="en-US" sz="800" dirty="0"/>
              <a:t>change</a:t>
            </a:r>
          </a:p>
        </p:txBody>
      </p:sp>
      <p:sp>
        <p:nvSpPr>
          <p:cNvPr id="1112" name="TextBox 193">
            <a:extLst>
              <a:ext uri="{FF2B5EF4-FFF2-40B4-BE49-F238E27FC236}">
                <a16:creationId xmlns:a16="http://schemas.microsoft.com/office/drawing/2014/main" id="{A5109EA5-F51D-45E8-91F6-6F64DE2FA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8000" y="11758918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History</a:t>
            </a:r>
          </a:p>
          <a:p>
            <a:pPr algn="ctr" eaLnBrk="1" hangingPunct="1"/>
            <a:r>
              <a:rPr lang="en-US" altLang="en-US" sz="800" dirty="0"/>
              <a:t>Atmosphere</a:t>
            </a:r>
          </a:p>
        </p:txBody>
      </p:sp>
      <p:sp>
        <p:nvSpPr>
          <p:cNvPr id="1113" name="TextBox 16">
            <a:extLst>
              <a:ext uri="{FF2B5EF4-FFF2-40B4-BE49-F238E27FC236}">
                <a16:creationId xmlns:a16="http://schemas.microsoft.com/office/drawing/2014/main" id="{8B6B6FE5-4D20-49A8-A954-5A3FAD2DF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184" y="5275347"/>
            <a:ext cx="9699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C00000"/>
                </a:solidFill>
                <a:cs typeface="Calibri" panose="020F0502020204030204" pitchFamily="34" charset="0"/>
              </a:rPr>
              <a:t>The Haber process</a:t>
            </a:r>
          </a:p>
        </p:txBody>
      </p:sp>
      <p:sp>
        <p:nvSpPr>
          <p:cNvPr id="1115" name="TextBox 16">
            <a:extLst>
              <a:ext uri="{FF2B5EF4-FFF2-40B4-BE49-F238E27FC236}">
                <a16:creationId xmlns:a16="http://schemas.microsoft.com/office/drawing/2014/main" id="{8B6B6FE5-4D20-49A8-A954-5A3FAD2DF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669" y="5299958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C00000"/>
                </a:solidFill>
                <a:cs typeface="Calibri" panose="020F0502020204030204" pitchFamily="34" charset="0"/>
              </a:rPr>
              <a:t>Polymers</a:t>
            </a:r>
          </a:p>
        </p:txBody>
      </p:sp>
      <p:sp>
        <p:nvSpPr>
          <p:cNvPr id="1116" name="TextBox 193">
            <a:extLst>
              <a:ext uri="{FF2B5EF4-FFF2-40B4-BE49-F238E27FC236}">
                <a16:creationId xmlns:a16="http://schemas.microsoft.com/office/drawing/2014/main" id="{A5109EA5-F51D-45E8-91F6-6F64DE2FA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244" y="14078628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Climate</a:t>
            </a:r>
          </a:p>
          <a:p>
            <a:pPr algn="ctr" eaLnBrk="1" hangingPunct="1"/>
            <a:r>
              <a:rPr lang="en-US" altLang="en-US" sz="800" dirty="0"/>
              <a:t>change</a:t>
            </a:r>
          </a:p>
        </p:txBody>
      </p:sp>
      <p:sp>
        <p:nvSpPr>
          <p:cNvPr id="1117" name="TextBox 193">
            <a:extLst>
              <a:ext uri="{FF2B5EF4-FFF2-40B4-BE49-F238E27FC236}">
                <a16:creationId xmlns:a16="http://schemas.microsoft.com/office/drawing/2014/main" id="{A5109EA5-F51D-45E8-91F6-6F64DE2FA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3902" y="13178996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The Carbon Cycle</a:t>
            </a:r>
          </a:p>
        </p:txBody>
      </p:sp>
      <p:sp>
        <p:nvSpPr>
          <p:cNvPr id="1118" name="TextBox 193">
            <a:extLst>
              <a:ext uri="{FF2B5EF4-FFF2-40B4-BE49-F238E27FC236}">
                <a16:creationId xmlns:a16="http://schemas.microsoft.com/office/drawing/2014/main" id="{A5109EA5-F51D-45E8-91F6-6F64DE2FA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481" y="14088259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Extracting metals</a:t>
            </a:r>
          </a:p>
        </p:txBody>
      </p:sp>
      <p:sp>
        <p:nvSpPr>
          <p:cNvPr id="1119" name="TextBox 193">
            <a:extLst>
              <a:ext uri="{FF2B5EF4-FFF2-40B4-BE49-F238E27FC236}">
                <a16:creationId xmlns:a16="http://schemas.microsoft.com/office/drawing/2014/main" id="{A5109EA5-F51D-45E8-91F6-6F64DE2FA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094" y="14094949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Recycling</a:t>
            </a:r>
          </a:p>
        </p:txBody>
      </p:sp>
      <p:pic>
        <p:nvPicPr>
          <p:cNvPr id="1120" name="Picture 1119" descr="A close up of a logo&#10;&#10;Description automatically generated">
            <a:extLst>
              <a:ext uri="{FF2B5EF4-FFF2-40B4-BE49-F238E27FC236}">
                <a16:creationId xmlns:a16="http://schemas.microsoft.com/office/drawing/2014/main" id="{8829BC34-2CCA-4B55-BEFD-07973045FF89}"/>
              </a:ext>
            </a:extLst>
          </p:cNvPr>
          <p:cNvPicPr>
            <a:picLocks noChangeAspect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08" y="12798399"/>
            <a:ext cx="440109" cy="44010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7634527" y="14306754"/>
            <a:ext cx="432646" cy="41490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8040259" y="14290970"/>
            <a:ext cx="512793" cy="459822"/>
          </a:xfrm>
          <a:prstGeom prst="rect">
            <a:avLst/>
          </a:prstGeom>
        </p:spPr>
      </p:pic>
      <p:pic>
        <p:nvPicPr>
          <p:cNvPr id="1124" name="Picture 1123"/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279626" y="5669908"/>
            <a:ext cx="512793" cy="45982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7181771" y="12761070"/>
            <a:ext cx="445427" cy="420508"/>
          </a:xfrm>
          <a:prstGeom prst="rect">
            <a:avLst/>
          </a:prstGeom>
        </p:spPr>
      </p:pic>
      <p:sp>
        <p:nvSpPr>
          <p:cNvPr id="1127" name="TextBox 16">
            <a:extLst>
              <a:ext uri="{FF2B5EF4-FFF2-40B4-BE49-F238E27FC236}">
                <a16:creationId xmlns:a16="http://schemas.microsoft.com/office/drawing/2014/main" id="{AEB6E440-D326-47F3-8DA6-D0478A822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099" y="7465342"/>
            <a:ext cx="10751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C00000"/>
                </a:solidFill>
                <a:cs typeface="Calibri" panose="020F0502020204030204" pitchFamily="34" charset="0"/>
              </a:rPr>
              <a:t>Reactions of alkenes</a:t>
            </a:r>
          </a:p>
        </p:txBody>
      </p:sp>
      <p:sp>
        <p:nvSpPr>
          <p:cNvPr id="1128" name="TextBox 16">
            <a:extLst>
              <a:ext uri="{FF2B5EF4-FFF2-40B4-BE49-F238E27FC236}">
                <a16:creationId xmlns:a16="http://schemas.microsoft.com/office/drawing/2014/main" id="{AEB6E440-D326-47F3-8DA6-D0478A822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884" y="6549157"/>
            <a:ext cx="15753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C00000"/>
                </a:solidFill>
                <a:cs typeface="Calibri" panose="020F0502020204030204" pitchFamily="34" charset="0"/>
              </a:rPr>
              <a:t>Carboxylic acids</a:t>
            </a:r>
          </a:p>
          <a:p>
            <a:pPr algn="ctr" eaLnBrk="1" hangingPunct="1"/>
            <a:r>
              <a:rPr lang="en-US" altLang="en-US" sz="800" dirty="0">
                <a:solidFill>
                  <a:srgbClr val="C00000"/>
                </a:solidFill>
                <a:cs typeface="Calibri" panose="020F0502020204030204" pitchFamily="34" charset="0"/>
              </a:rPr>
              <a:t>esters</a:t>
            </a:r>
          </a:p>
        </p:txBody>
      </p:sp>
      <p:sp>
        <p:nvSpPr>
          <p:cNvPr id="1129" name="TextBox 16">
            <a:extLst>
              <a:ext uri="{FF2B5EF4-FFF2-40B4-BE49-F238E27FC236}">
                <a16:creationId xmlns:a16="http://schemas.microsoft.com/office/drawing/2014/main" id="{AEB6E440-D326-47F3-8DA6-D0478A822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942" y="7528451"/>
            <a:ext cx="1075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C00000"/>
                </a:solidFill>
                <a:cs typeface="Calibri" panose="020F0502020204030204" pitchFamily="34" charset="0"/>
              </a:rPr>
              <a:t>Structure alcohols,</a:t>
            </a:r>
          </a:p>
          <a:p>
            <a:pPr algn="ctr" eaLnBrk="1" hangingPunct="1"/>
            <a:r>
              <a:rPr lang="en-US" altLang="en-US" sz="800" dirty="0">
                <a:solidFill>
                  <a:srgbClr val="C00000"/>
                </a:solidFill>
                <a:cs typeface="Calibri" panose="020F0502020204030204" pitchFamily="34" charset="0"/>
              </a:rPr>
              <a:t>carboxylic acids, </a:t>
            </a:r>
          </a:p>
          <a:p>
            <a:pPr algn="ctr" eaLnBrk="1" hangingPunct="1"/>
            <a:r>
              <a:rPr lang="en-US" altLang="en-US" sz="800" dirty="0">
                <a:solidFill>
                  <a:srgbClr val="C00000"/>
                </a:solidFill>
                <a:cs typeface="Calibri" panose="020F0502020204030204" pitchFamily="34" charset="0"/>
              </a:rPr>
              <a:t>&amp; esters</a:t>
            </a:r>
          </a:p>
        </p:txBody>
      </p:sp>
      <p:sp>
        <p:nvSpPr>
          <p:cNvPr id="1130" name="TextBox 16">
            <a:extLst>
              <a:ext uri="{FF2B5EF4-FFF2-40B4-BE49-F238E27FC236}">
                <a16:creationId xmlns:a16="http://schemas.microsoft.com/office/drawing/2014/main" id="{AEB6E440-D326-47F3-8DA6-D0478A822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1777" y="6548034"/>
            <a:ext cx="107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C00000"/>
                </a:solidFill>
                <a:cs typeface="Calibri" panose="020F0502020204030204" pitchFamily="34" charset="0"/>
              </a:rPr>
              <a:t>Reactions and uses of alcohol</a:t>
            </a:r>
          </a:p>
        </p:txBody>
      </p:sp>
      <p:sp>
        <p:nvSpPr>
          <p:cNvPr id="1131" name="TextBox 193">
            <a:extLst>
              <a:ext uri="{FF2B5EF4-FFF2-40B4-BE49-F238E27FC236}">
                <a16:creationId xmlns:a16="http://schemas.microsoft.com/office/drawing/2014/main" id="{A5109EA5-F51D-45E8-91F6-6F64DE2FA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9668" y="10914082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Electronic structure</a:t>
            </a:r>
          </a:p>
        </p:txBody>
      </p:sp>
      <p:pic>
        <p:nvPicPr>
          <p:cNvPr id="1132" name="Picture 14" descr="Image result for atoms clipart black and white">
            <a:extLst>
              <a:ext uri="{FF2B5EF4-FFF2-40B4-BE49-F238E27FC236}">
                <a16:creationId xmlns:a16="http://schemas.microsoft.com/office/drawing/2014/main" id="{68C8E8D5-38CF-4B03-B300-30EFF272D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110" y="10668624"/>
            <a:ext cx="309710" cy="30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3" name="Picture 174" descr="Image result for light bulb black and white">
            <a:extLst>
              <a:ext uri="{FF2B5EF4-FFF2-40B4-BE49-F238E27FC236}">
                <a16:creationId xmlns:a16="http://schemas.microsoft.com/office/drawing/2014/main" id="{A6F5513A-DE24-428D-9C1B-A515406719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4" t="4181" r="21468" b="9868"/>
          <a:stretch/>
        </p:blipFill>
        <p:spPr bwMode="auto">
          <a:xfrm>
            <a:off x="5577069" y="12044846"/>
            <a:ext cx="205607" cy="31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4" name="Rectangle 1133">
            <a:extLst>
              <a:ext uri="{FF2B5EF4-FFF2-40B4-BE49-F238E27FC236}">
                <a16:creationId xmlns:a16="http://schemas.microsoft.com/office/drawing/2014/main" id="{B22B6936-BFE9-42CA-8E96-282818A29747}"/>
              </a:ext>
            </a:extLst>
          </p:cNvPr>
          <p:cNvSpPr/>
          <p:nvPr/>
        </p:nvSpPr>
        <p:spPr>
          <a:xfrm>
            <a:off x="4723117" y="11748232"/>
            <a:ext cx="75935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Group 1</a:t>
            </a:r>
          </a:p>
          <a:p>
            <a:pPr algn="ctr"/>
            <a:r>
              <a:rPr lang="en-US" sz="726" dirty="0"/>
              <a:t>Alkali Metals</a:t>
            </a:r>
          </a:p>
        </p:txBody>
      </p:sp>
      <p:sp>
        <p:nvSpPr>
          <p:cNvPr id="1135" name="Rectangle 1134">
            <a:extLst>
              <a:ext uri="{FF2B5EF4-FFF2-40B4-BE49-F238E27FC236}">
                <a16:creationId xmlns:a16="http://schemas.microsoft.com/office/drawing/2014/main" id="{B22B6936-BFE9-42CA-8E96-282818A29747}"/>
              </a:ext>
            </a:extLst>
          </p:cNvPr>
          <p:cNvSpPr/>
          <p:nvPr/>
        </p:nvSpPr>
        <p:spPr>
          <a:xfrm>
            <a:off x="4862534" y="10934267"/>
            <a:ext cx="75935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Group 7</a:t>
            </a:r>
          </a:p>
          <a:p>
            <a:pPr algn="ctr"/>
            <a:r>
              <a:rPr lang="en-US" sz="726" dirty="0"/>
              <a:t>Halogens</a:t>
            </a:r>
          </a:p>
        </p:txBody>
      </p:sp>
      <p:sp>
        <p:nvSpPr>
          <p:cNvPr id="1136" name="Rectangle 1135">
            <a:extLst>
              <a:ext uri="{FF2B5EF4-FFF2-40B4-BE49-F238E27FC236}">
                <a16:creationId xmlns:a16="http://schemas.microsoft.com/office/drawing/2014/main" id="{B22B6936-BFE9-42CA-8E96-282818A29747}"/>
              </a:ext>
            </a:extLst>
          </p:cNvPr>
          <p:cNvSpPr/>
          <p:nvPr/>
        </p:nvSpPr>
        <p:spPr>
          <a:xfrm>
            <a:off x="5260110" y="11739808"/>
            <a:ext cx="75935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Group 0</a:t>
            </a:r>
          </a:p>
          <a:p>
            <a:pPr algn="ctr"/>
            <a:r>
              <a:rPr lang="en-US" sz="726" dirty="0"/>
              <a:t>Nobel Gases</a:t>
            </a:r>
          </a:p>
        </p:txBody>
      </p:sp>
      <p:pic>
        <p:nvPicPr>
          <p:cNvPr id="1137" name="Picture 46" descr="Image result for sodium symbol black and white">
            <a:extLst>
              <a:ext uri="{FF2B5EF4-FFF2-40B4-BE49-F238E27FC236}">
                <a16:creationId xmlns:a16="http://schemas.microsoft.com/office/drawing/2014/main" id="{E4F2AB50-ECE3-4C86-821C-4ADE6FF62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112" y="12087721"/>
            <a:ext cx="208864" cy="23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8" name="Picture 48" descr="Image result for chlorine symbol black and white">
            <a:extLst>
              <a:ext uri="{FF2B5EF4-FFF2-40B4-BE49-F238E27FC236}">
                <a16:creationId xmlns:a16="http://schemas.microsoft.com/office/drawing/2014/main" id="{94355CCE-61E2-4787-BC26-FCC8D39E5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060" y="10680106"/>
            <a:ext cx="311824" cy="3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9" name="Rectangle 1138">
            <a:extLst>
              <a:ext uri="{FF2B5EF4-FFF2-40B4-BE49-F238E27FC236}">
                <a16:creationId xmlns:a16="http://schemas.microsoft.com/office/drawing/2014/main" id="{B22B6936-BFE9-42CA-8E96-282818A29747}"/>
              </a:ext>
            </a:extLst>
          </p:cNvPr>
          <p:cNvSpPr/>
          <p:nvPr/>
        </p:nvSpPr>
        <p:spPr>
          <a:xfrm>
            <a:off x="6155498" y="10905179"/>
            <a:ext cx="75935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Ionic</a:t>
            </a:r>
          </a:p>
          <a:p>
            <a:pPr algn="ctr"/>
            <a:r>
              <a:rPr lang="en-US" sz="726" dirty="0"/>
              <a:t> bonding</a:t>
            </a:r>
          </a:p>
        </p:txBody>
      </p:sp>
      <p:pic>
        <p:nvPicPr>
          <p:cNvPr id="1140" name="Picture 54" descr="Image result for distillation black and white">
            <a:extLst>
              <a:ext uri="{FF2B5EF4-FFF2-40B4-BE49-F238E27FC236}">
                <a16:creationId xmlns:a16="http://schemas.microsoft.com/office/drawing/2014/main" id="{E39FA55C-CAB9-41BD-9A6B-6EBA9AA7E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07" y="10497108"/>
            <a:ext cx="1195253" cy="60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1" name="TextBox 16">
            <a:extLst>
              <a:ext uri="{FF2B5EF4-FFF2-40B4-BE49-F238E27FC236}">
                <a16:creationId xmlns:a16="http://schemas.microsoft.com/office/drawing/2014/main" id="{AEB6E440-D326-47F3-8DA6-D0478A822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474" y="11483714"/>
            <a:ext cx="107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Atomic number and isotopes</a:t>
            </a:r>
          </a:p>
        </p:txBody>
      </p:sp>
      <p:pic>
        <p:nvPicPr>
          <p:cNvPr id="1142" name="Picture 3"/>
          <p:cNvPicPr>
            <a:picLocks noChangeAspect="1"/>
          </p:cNvPicPr>
          <p:nvPr/>
        </p:nvPicPr>
        <p:blipFill>
          <a:blip r:embed="rId8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064" y="11935091"/>
            <a:ext cx="277191" cy="42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3" name="TextBox 193">
            <a:extLst>
              <a:ext uri="{FF2B5EF4-FFF2-40B4-BE49-F238E27FC236}">
                <a16:creationId xmlns:a16="http://schemas.microsoft.com/office/drawing/2014/main" id="{A5109EA5-F51D-45E8-91F6-6F64DE2FA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5981" y="12392038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Separating mixtures</a:t>
            </a:r>
          </a:p>
        </p:txBody>
      </p:sp>
      <p:sp>
        <p:nvSpPr>
          <p:cNvPr id="1145" name="TextBox 193">
            <a:extLst>
              <a:ext uri="{FF2B5EF4-FFF2-40B4-BE49-F238E27FC236}">
                <a16:creationId xmlns:a16="http://schemas.microsoft.com/office/drawing/2014/main" id="{A5109EA5-F51D-45E8-91F6-6F64DE2FA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3692" y="12075101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History of the atom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8895113" y="11857117"/>
            <a:ext cx="747229" cy="193011"/>
          </a:xfrm>
          <a:prstGeom prst="rect">
            <a:avLst/>
          </a:prstGeom>
        </p:spPr>
      </p:pic>
      <p:sp>
        <p:nvSpPr>
          <p:cNvPr id="1147" name="Rectangle 1146">
            <a:extLst>
              <a:ext uri="{FF2B5EF4-FFF2-40B4-BE49-F238E27FC236}">
                <a16:creationId xmlns:a16="http://schemas.microsoft.com/office/drawing/2014/main" id="{B22B6936-BFE9-42CA-8E96-282818A29747}"/>
              </a:ext>
            </a:extLst>
          </p:cNvPr>
          <p:cNvSpPr/>
          <p:nvPr/>
        </p:nvSpPr>
        <p:spPr>
          <a:xfrm>
            <a:off x="4083932" y="11769912"/>
            <a:ext cx="75935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States of matter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4151923" y="10720698"/>
            <a:ext cx="263479" cy="249151"/>
          </a:xfrm>
          <a:prstGeom prst="rect">
            <a:avLst/>
          </a:prstGeom>
        </p:spPr>
      </p:pic>
      <p:sp>
        <p:nvSpPr>
          <p:cNvPr id="1148" name="Rectangle 1147">
            <a:extLst>
              <a:ext uri="{FF2B5EF4-FFF2-40B4-BE49-F238E27FC236}">
                <a16:creationId xmlns:a16="http://schemas.microsoft.com/office/drawing/2014/main" id="{B22B6936-BFE9-42CA-8E96-282818A29747}"/>
              </a:ext>
            </a:extLst>
          </p:cNvPr>
          <p:cNvSpPr/>
          <p:nvPr/>
        </p:nvSpPr>
        <p:spPr>
          <a:xfrm>
            <a:off x="5998949" y="11745908"/>
            <a:ext cx="75935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Covalent</a:t>
            </a:r>
          </a:p>
          <a:p>
            <a:pPr algn="ctr"/>
            <a:r>
              <a:rPr lang="en-US" sz="726" dirty="0"/>
              <a:t>bonding</a:t>
            </a:r>
          </a:p>
        </p:txBody>
      </p:sp>
      <p:pic>
        <p:nvPicPr>
          <p:cNvPr id="1149" name="Picture 1148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64" y="12144820"/>
            <a:ext cx="192024" cy="2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0" name="Picture 1149"/>
          <p:cNvPicPr>
            <a:picLocks noChangeAspect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650" y="12119742"/>
            <a:ext cx="245138" cy="2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1" name="Picture 1150"/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462" y="12139318"/>
            <a:ext cx="236528" cy="2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6" name="Rectangle 1155">
            <a:extLst>
              <a:ext uri="{FF2B5EF4-FFF2-40B4-BE49-F238E27FC236}">
                <a16:creationId xmlns:a16="http://schemas.microsoft.com/office/drawing/2014/main" id="{B22B6936-BFE9-42CA-8E96-282818A29747}"/>
              </a:ext>
            </a:extLst>
          </p:cNvPr>
          <p:cNvSpPr/>
          <p:nvPr/>
        </p:nvSpPr>
        <p:spPr>
          <a:xfrm>
            <a:off x="4474368" y="10918251"/>
            <a:ext cx="75935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solidFill>
                  <a:srgbClr val="C00000"/>
                </a:solidFill>
              </a:rPr>
              <a:t>Transition metals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9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64" y="10712515"/>
            <a:ext cx="323165" cy="32316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9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527" y="10676478"/>
            <a:ext cx="265894" cy="252196"/>
          </a:xfrm>
          <a:prstGeom prst="rect">
            <a:avLst/>
          </a:prstGeom>
        </p:spPr>
      </p:pic>
      <p:sp>
        <p:nvSpPr>
          <p:cNvPr id="1157" name="Rectangle 1156">
            <a:extLst>
              <a:ext uri="{FF2B5EF4-FFF2-40B4-BE49-F238E27FC236}">
                <a16:creationId xmlns:a16="http://schemas.microsoft.com/office/drawing/2014/main" id="{B22B6936-BFE9-42CA-8E96-282818A29747}"/>
              </a:ext>
            </a:extLst>
          </p:cNvPr>
          <p:cNvSpPr/>
          <p:nvPr/>
        </p:nvSpPr>
        <p:spPr>
          <a:xfrm>
            <a:off x="3876793" y="10915109"/>
            <a:ext cx="75935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Giant covalent structures</a:t>
            </a:r>
          </a:p>
        </p:txBody>
      </p:sp>
      <p:sp>
        <p:nvSpPr>
          <p:cNvPr id="1158" name="Rectangle 1157">
            <a:extLst>
              <a:ext uri="{FF2B5EF4-FFF2-40B4-BE49-F238E27FC236}">
                <a16:creationId xmlns:a16="http://schemas.microsoft.com/office/drawing/2014/main" id="{B22B6936-BFE9-42CA-8E96-282818A29747}"/>
              </a:ext>
            </a:extLst>
          </p:cNvPr>
          <p:cNvSpPr/>
          <p:nvPr/>
        </p:nvSpPr>
        <p:spPr>
          <a:xfrm>
            <a:off x="3211649" y="10958641"/>
            <a:ext cx="759351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solidFill>
                  <a:srgbClr val="C00000"/>
                </a:solidFill>
              </a:rPr>
              <a:t>Nanoparticles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9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76" y="6207632"/>
            <a:ext cx="478666" cy="38293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7205143" y="7766593"/>
            <a:ext cx="356370" cy="28826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9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379" y="6220135"/>
            <a:ext cx="452180" cy="347831"/>
          </a:xfrm>
          <a:prstGeom prst="rect">
            <a:avLst/>
          </a:prstGeom>
        </p:spPr>
      </p:pic>
      <p:pic>
        <p:nvPicPr>
          <p:cNvPr id="1159" name="Picture 136" descr="Image result for metal extraction clipart black and white">
            <a:extLst>
              <a:ext uri="{FF2B5EF4-FFF2-40B4-BE49-F238E27FC236}">
                <a16:creationId xmlns:a16="http://schemas.microsoft.com/office/drawing/2014/main" id="{6E9B998F-6D69-4A8E-8AC5-D405AA2A7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1" t="23577" r="18296" b="9986"/>
          <a:stretch/>
        </p:blipFill>
        <p:spPr bwMode="auto">
          <a:xfrm>
            <a:off x="1437940" y="7734825"/>
            <a:ext cx="398889" cy="41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2" name="Rectangle 421">
            <a:extLst>
              <a:ext uri="{FF2B5EF4-FFF2-40B4-BE49-F238E27FC236}">
                <a16:creationId xmlns:a16="http://schemas.microsoft.com/office/drawing/2014/main" id="{54106C16-58FC-4C1A-8253-3F0889E101B2}"/>
              </a:ext>
            </a:extLst>
          </p:cNvPr>
          <p:cNvSpPr/>
          <p:nvPr/>
        </p:nvSpPr>
        <p:spPr>
          <a:xfrm>
            <a:off x="5784136" y="10920567"/>
            <a:ext cx="75935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Metallic</a:t>
            </a:r>
          </a:p>
          <a:p>
            <a:pPr algn="ctr"/>
            <a:r>
              <a:rPr lang="en-US" sz="726" dirty="0"/>
              <a:t> bonding</a:t>
            </a:r>
          </a:p>
        </p:txBody>
      </p:sp>
      <p:pic>
        <p:nvPicPr>
          <p:cNvPr id="5" name="Picture 2" descr="Metallic bonding - Wikipedia">
            <a:extLst>
              <a:ext uri="{FF2B5EF4-FFF2-40B4-BE49-F238E27FC236}">
                <a16:creationId xmlns:a16="http://schemas.microsoft.com/office/drawing/2014/main" id="{07132666-4859-4F3D-91E5-A23415881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834" y="10644335"/>
            <a:ext cx="398701" cy="32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CB5A80-45B9-4086-A5D1-C5CB3B96C09D}"/>
              </a:ext>
            </a:extLst>
          </p:cNvPr>
          <p:cNvPicPr>
            <a:picLocks noChangeAspect="1"/>
          </p:cNvPicPr>
          <p:nvPr/>
        </p:nvPicPr>
        <p:blipFill rotWithShape="1"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" b="13870"/>
          <a:stretch/>
        </p:blipFill>
        <p:spPr>
          <a:xfrm>
            <a:off x="3474527" y="12070863"/>
            <a:ext cx="267457" cy="355152"/>
          </a:xfrm>
          <a:prstGeom prst="rect">
            <a:avLst/>
          </a:prstGeom>
        </p:spPr>
      </p:pic>
      <p:sp>
        <p:nvSpPr>
          <p:cNvPr id="426" name="Rectangle 425">
            <a:extLst>
              <a:ext uri="{FF2B5EF4-FFF2-40B4-BE49-F238E27FC236}">
                <a16:creationId xmlns:a16="http://schemas.microsoft.com/office/drawing/2014/main" id="{51498A89-E92E-4421-8E8B-139A9220B4B9}"/>
              </a:ext>
            </a:extLst>
          </p:cNvPr>
          <p:cNvSpPr/>
          <p:nvPr/>
        </p:nvSpPr>
        <p:spPr>
          <a:xfrm>
            <a:off x="3441568" y="11759595"/>
            <a:ext cx="75935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Metal conductivity</a:t>
            </a: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810E4C8D-6632-4D04-89C0-9E4366D70D5F}"/>
              </a:ext>
            </a:extLst>
          </p:cNvPr>
          <p:cNvSpPr/>
          <p:nvPr/>
        </p:nvSpPr>
        <p:spPr>
          <a:xfrm>
            <a:off x="2602391" y="11786026"/>
            <a:ext cx="759351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Making salts</a:t>
            </a:r>
          </a:p>
        </p:txBody>
      </p:sp>
      <p:pic>
        <p:nvPicPr>
          <p:cNvPr id="429" name="Google Shape;73;p15">
            <a:extLst>
              <a:ext uri="{FF2B5EF4-FFF2-40B4-BE49-F238E27FC236}">
                <a16:creationId xmlns:a16="http://schemas.microsoft.com/office/drawing/2014/main" id="{1E9B33E2-C81D-4146-9637-5AA9BD68C368}"/>
              </a:ext>
            </a:extLst>
          </p:cNvPr>
          <p:cNvPicPr preferRelativeResize="0"/>
          <p:nvPr/>
        </p:nvPicPr>
        <p:blipFill rotWithShape="1">
          <a:blip r:embed="rId52">
            <a:alphaModFix/>
          </a:blip>
          <a:srcRect r="30838"/>
          <a:stretch/>
        </p:blipFill>
        <p:spPr>
          <a:xfrm>
            <a:off x="2779281" y="10625133"/>
            <a:ext cx="326324" cy="36221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Rectangle 429">
            <a:extLst>
              <a:ext uri="{FF2B5EF4-FFF2-40B4-BE49-F238E27FC236}">
                <a16:creationId xmlns:a16="http://schemas.microsoft.com/office/drawing/2014/main" id="{2E58A2B9-7F72-4271-9482-650AB8693BA9}"/>
              </a:ext>
            </a:extLst>
          </p:cNvPr>
          <p:cNvSpPr/>
          <p:nvPr/>
        </p:nvSpPr>
        <p:spPr>
          <a:xfrm>
            <a:off x="2521500" y="10921457"/>
            <a:ext cx="75935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Reactivity series</a:t>
            </a:r>
          </a:p>
        </p:txBody>
      </p:sp>
      <p:pic>
        <p:nvPicPr>
          <p:cNvPr id="10" name="Picture 4" descr="Extraction of Aluminium by Electrolysis - ScienceAid">
            <a:extLst>
              <a:ext uri="{FF2B5EF4-FFF2-40B4-BE49-F238E27FC236}">
                <a16:creationId xmlns:a16="http://schemas.microsoft.com/office/drawing/2014/main" id="{7100F9F5-9792-4757-8450-B4F364521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81" y="9913240"/>
            <a:ext cx="647602" cy="36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1" name="Rectangle 430">
            <a:extLst>
              <a:ext uri="{FF2B5EF4-FFF2-40B4-BE49-F238E27FC236}">
                <a16:creationId xmlns:a16="http://schemas.microsoft.com/office/drawing/2014/main" id="{C88CCB21-4445-4188-ABB1-3524615260EE}"/>
              </a:ext>
            </a:extLst>
          </p:cNvPr>
          <p:cNvSpPr/>
          <p:nvPr/>
        </p:nvSpPr>
        <p:spPr>
          <a:xfrm>
            <a:off x="2012149" y="10910583"/>
            <a:ext cx="75935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Metal extraction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B88F67-01DD-40A0-9DC0-C40F17C3DCB7}"/>
              </a:ext>
            </a:extLst>
      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2209362" y="10556731"/>
            <a:ext cx="341896" cy="417473"/>
          </a:xfrm>
          <a:prstGeom prst="rect">
            <a:avLst/>
          </a:prstGeom>
        </p:spPr>
      </p:pic>
      <p:pic>
        <p:nvPicPr>
          <p:cNvPr id="433" name="Picture 432">
            <a:extLst>
              <a:ext uri="{FF2B5EF4-FFF2-40B4-BE49-F238E27FC236}">
                <a16:creationId xmlns:a16="http://schemas.microsoft.com/office/drawing/2014/main" id="{3AB5B4B8-AD49-4E5E-82AC-51A4409B78ED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2056987" y="12031033"/>
            <a:ext cx="324559" cy="356282"/>
          </a:xfrm>
          <a:prstGeom prst="rect">
            <a:avLst/>
          </a:prstGeom>
        </p:spPr>
      </p:pic>
      <p:sp>
        <p:nvSpPr>
          <p:cNvPr id="434" name="Rectangle 433">
            <a:extLst>
              <a:ext uri="{FF2B5EF4-FFF2-40B4-BE49-F238E27FC236}">
                <a16:creationId xmlns:a16="http://schemas.microsoft.com/office/drawing/2014/main" id="{527F80AB-A0F6-438E-860E-65A7C3D4F92B}"/>
              </a:ext>
            </a:extLst>
          </p:cNvPr>
          <p:cNvSpPr/>
          <p:nvPr/>
        </p:nvSpPr>
        <p:spPr>
          <a:xfrm>
            <a:off x="626745" y="11119283"/>
            <a:ext cx="676315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Strong &amp; weak acids</a:t>
            </a:r>
          </a:p>
        </p:txBody>
      </p:sp>
      <p:sp>
        <p:nvSpPr>
          <p:cNvPr id="439" name="Rectangle 438">
            <a:extLst>
              <a:ext uri="{FF2B5EF4-FFF2-40B4-BE49-F238E27FC236}">
                <a16:creationId xmlns:a16="http://schemas.microsoft.com/office/drawing/2014/main" id="{BE00601E-FD47-4CFE-A0D7-396643DD05A3}"/>
              </a:ext>
            </a:extLst>
          </p:cNvPr>
          <p:cNvSpPr/>
          <p:nvPr/>
        </p:nvSpPr>
        <p:spPr>
          <a:xfrm>
            <a:off x="820195" y="11621401"/>
            <a:ext cx="902744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Indicators &amp; pH</a:t>
            </a:r>
          </a:p>
        </p:txBody>
      </p:sp>
      <p:sp>
        <p:nvSpPr>
          <p:cNvPr id="441" name="Rectangle 440">
            <a:extLst>
              <a:ext uri="{FF2B5EF4-FFF2-40B4-BE49-F238E27FC236}">
                <a16:creationId xmlns:a16="http://schemas.microsoft.com/office/drawing/2014/main" id="{4A530479-5705-46C6-BB60-6272DD1B21A8}"/>
              </a:ext>
            </a:extLst>
          </p:cNvPr>
          <p:cNvSpPr/>
          <p:nvPr/>
        </p:nvSpPr>
        <p:spPr>
          <a:xfrm>
            <a:off x="1891896" y="11798182"/>
            <a:ext cx="737134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 err="1">
                <a:latin typeface="+mn-lt"/>
              </a:rPr>
              <a:t>Neutralisation</a:t>
            </a:r>
            <a:endParaRPr lang="en-US" sz="726" dirty="0">
              <a:latin typeface="+mn-lt"/>
            </a:endParaRPr>
          </a:p>
        </p:txBody>
      </p:sp>
      <p:sp>
        <p:nvSpPr>
          <p:cNvPr id="442" name="TextBox 16">
            <a:extLst>
              <a:ext uri="{FF2B5EF4-FFF2-40B4-BE49-F238E27FC236}">
                <a16:creationId xmlns:a16="http://schemas.microsoft.com/office/drawing/2014/main" id="{2B1E382E-676B-47EC-A220-04E52A19F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67" y="10972868"/>
            <a:ext cx="5766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cs typeface="Calibri" panose="020F0502020204030204" pitchFamily="34" charset="0"/>
              </a:rPr>
              <a:t>H</a:t>
            </a:r>
            <a:r>
              <a:rPr lang="en-US" altLang="en-US" sz="2800" b="1" baseline="30000" dirty="0">
                <a:cs typeface="Calibri" panose="020F0502020204030204" pitchFamily="34" charset="0"/>
              </a:rPr>
              <a:t>+</a:t>
            </a:r>
            <a:endParaRPr lang="en-US" altLang="en-US" sz="2800" b="1" dirty="0">
              <a:cs typeface="Calibri" panose="020F0502020204030204" pitchFamily="34" charset="0"/>
            </a:endParaRPr>
          </a:p>
        </p:txBody>
      </p:sp>
      <p:sp>
        <p:nvSpPr>
          <p:cNvPr id="443" name="Rectangle 442">
            <a:extLst>
              <a:ext uri="{FF2B5EF4-FFF2-40B4-BE49-F238E27FC236}">
                <a16:creationId xmlns:a16="http://schemas.microsoft.com/office/drawing/2014/main" id="{87E21D3F-DEB1-41E1-9DAD-870971989AE0}"/>
              </a:ext>
            </a:extLst>
          </p:cNvPr>
          <p:cNvSpPr/>
          <p:nvPr/>
        </p:nvSpPr>
        <p:spPr>
          <a:xfrm>
            <a:off x="1923306" y="9692167"/>
            <a:ext cx="1331558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Extraction of Aluminium</a:t>
            </a:r>
          </a:p>
        </p:txBody>
      </p:sp>
      <p:pic>
        <p:nvPicPr>
          <p:cNvPr id="13" name="Picture 6" descr="MP Aluminum Oxide Basic">
            <a:extLst>
              <a:ext uri="{FF2B5EF4-FFF2-40B4-BE49-F238E27FC236}">
                <a16:creationId xmlns:a16="http://schemas.microsoft.com/office/drawing/2014/main" id="{403D9989-205E-4914-93F2-5CBC061BE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52" y="9744510"/>
            <a:ext cx="704452" cy="70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4" name="Rectangle 443">
            <a:extLst>
              <a:ext uri="{FF2B5EF4-FFF2-40B4-BE49-F238E27FC236}">
                <a16:creationId xmlns:a16="http://schemas.microsoft.com/office/drawing/2014/main" id="{E6632D31-7A1C-4918-9A81-8CCD2AD6921C}"/>
              </a:ext>
            </a:extLst>
          </p:cNvPr>
          <p:cNvSpPr/>
          <p:nvPr/>
        </p:nvSpPr>
        <p:spPr>
          <a:xfrm>
            <a:off x="903426" y="8928020"/>
            <a:ext cx="727596" cy="4274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Electrolysis of molten compounds</a:t>
            </a:r>
          </a:p>
        </p:txBody>
      </p:sp>
      <p:sp>
        <p:nvSpPr>
          <p:cNvPr id="445" name="Rectangle 444">
            <a:extLst>
              <a:ext uri="{FF2B5EF4-FFF2-40B4-BE49-F238E27FC236}">
                <a16:creationId xmlns:a16="http://schemas.microsoft.com/office/drawing/2014/main" id="{B25C4386-C1D3-4636-9E0C-BAFD64FD0013}"/>
              </a:ext>
            </a:extLst>
          </p:cNvPr>
          <p:cNvSpPr/>
          <p:nvPr/>
        </p:nvSpPr>
        <p:spPr>
          <a:xfrm>
            <a:off x="2569300" y="8823598"/>
            <a:ext cx="676315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Electrolysis of solutions</a:t>
            </a:r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F95F357A-483A-43F2-B4E1-D868598EE7CF}"/>
              </a:ext>
            </a:extLst>
          </p:cNvPr>
          <p:cNvSpPr/>
          <p:nvPr/>
        </p:nvSpPr>
        <p:spPr>
          <a:xfrm>
            <a:off x="1841574" y="8812639"/>
            <a:ext cx="737084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Changes at the electrodes</a:t>
            </a: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A788A9DB-35D7-4A22-88C0-86DC8C6A53D0}"/>
              </a:ext>
            </a:extLst>
          </p:cNvPr>
          <p:cNvSpPr/>
          <p:nvPr/>
        </p:nvSpPr>
        <p:spPr>
          <a:xfrm>
            <a:off x="3314549" y="8815089"/>
            <a:ext cx="745380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Exothermic &amp; endothermic</a:t>
            </a:r>
          </a:p>
        </p:txBody>
      </p:sp>
      <p:pic>
        <p:nvPicPr>
          <p:cNvPr id="17" name="Picture 10" descr="Wholesale Kingsway Flying Saucers Bulk 3p Drum | Hancocks">
            <a:extLst>
              <a:ext uri="{FF2B5EF4-FFF2-40B4-BE49-F238E27FC236}">
                <a16:creationId xmlns:a16="http://schemas.microsoft.com/office/drawing/2014/main" id="{A89D2AA2-4B18-4FAE-90C9-9DF85AE5A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1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51" y="12683879"/>
            <a:ext cx="444484" cy="44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" name="Picture 10" descr="Wholesale Kingsway Flying Saucers Bulk 3p Drum | Hancocks">
            <a:extLst>
              <a:ext uri="{FF2B5EF4-FFF2-40B4-BE49-F238E27FC236}">
                <a16:creationId xmlns:a16="http://schemas.microsoft.com/office/drawing/2014/main" id="{11D896E8-939D-4211-B2EC-979C1C8E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1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335" y="8475970"/>
            <a:ext cx="357027" cy="35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3" name="Rectangle 462">
            <a:extLst>
              <a:ext uri="{FF2B5EF4-FFF2-40B4-BE49-F238E27FC236}">
                <a16:creationId xmlns:a16="http://schemas.microsoft.com/office/drawing/2014/main" id="{1F00889D-CBDA-4B94-AC30-291443760522}"/>
              </a:ext>
            </a:extLst>
          </p:cNvPr>
          <p:cNvSpPr/>
          <p:nvPr/>
        </p:nvSpPr>
        <p:spPr>
          <a:xfrm>
            <a:off x="3406506" y="9662197"/>
            <a:ext cx="745380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Uses of energy transfers</a:t>
            </a:r>
          </a:p>
        </p:txBody>
      </p:sp>
      <p:pic>
        <p:nvPicPr>
          <p:cNvPr id="1036" name="Picture 12" descr="Koolpak Sport Instant Ice Packs">
            <a:extLst>
              <a:ext uri="{FF2B5EF4-FFF2-40B4-BE49-F238E27FC236}">
                <a16:creationId xmlns:a16="http://schemas.microsoft.com/office/drawing/2014/main" id="{2743D6B6-CB82-4676-B49A-8CDBFDE69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310" y="9942181"/>
            <a:ext cx="323165" cy="32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Hand Warmers | Reusable Hand Warmers | Lifesystems">
            <a:extLst>
              <a:ext uri="{FF2B5EF4-FFF2-40B4-BE49-F238E27FC236}">
                <a16:creationId xmlns:a16="http://schemas.microsoft.com/office/drawing/2014/main" id="{02690F8D-3B29-465D-99AF-0D6E46FF7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" t="34113" r="6773" b="6435"/>
          <a:stretch/>
        </p:blipFill>
        <p:spPr bwMode="auto">
          <a:xfrm>
            <a:off x="3764791" y="9933814"/>
            <a:ext cx="518252" cy="3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4" name="Rectangle 463">
            <a:extLst>
              <a:ext uri="{FF2B5EF4-FFF2-40B4-BE49-F238E27FC236}">
                <a16:creationId xmlns:a16="http://schemas.microsoft.com/office/drawing/2014/main" id="{560697D6-0E68-42BD-8595-7B387478CA36}"/>
              </a:ext>
            </a:extLst>
          </p:cNvPr>
          <p:cNvSpPr/>
          <p:nvPr/>
        </p:nvSpPr>
        <p:spPr>
          <a:xfrm>
            <a:off x="3825634" y="8830716"/>
            <a:ext cx="745380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Reaction profiles</a:t>
            </a:r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id="{0293CA21-326C-4D00-82C2-75A260AEA0AB}"/>
              </a:ext>
            </a:extLst>
          </p:cNvPr>
          <p:cNvSpPr/>
          <p:nvPr/>
        </p:nvSpPr>
        <p:spPr>
          <a:xfrm>
            <a:off x="4447788" y="9660066"/>
            <a:ext cx="745380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Bond energy calculations</a:t>
            </a:r>
          </a:p>
        </p:txBody>
      </p:sp>
      <p:pic>
        <p:nvPicPr>
          <p:cNvPr id="23" name="Picture 18" descr="Polymeric material bond energy | Download Table">
            <a:extLst>
              <a:ext uri="{FF2B5EF4-FFF2-40B4-BE49-F238E27FC236}">
                <a16:creationId xmlns:a16="http://schemas.microsoft.com/office/drawing/2014/main" id="{E634AB12-581F-4BB0-9B3A-33BD35F9A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7" b="70460"/>
          <a:stretch/>
        </p:blipFill>
        <p:spPr bwMode="auto">
          <a:xfrm>
            <a:off x="4508277" y="9959384"/>
            <a:ext cx="669505" cy="32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E473B7-44C6-4C56-AE51-34158C06A242}"/>
              </a:ext>
            </a:extLst>
          </p:cNvPr>
          <p:cNvPicPr>
            <a:picLocks noChangeAspect="1"/>
          </p:cNvPicPr>
          <p:nvPr/>
        </p:nvPicPr>
        <p:blipFill rotWithShape="1"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2" b="14654"/>
          <a:stretch/>
        </p:blipFill>
        <p:spPr>
          <a:xfrm>
            <a:off x="4498572" y="8459315"/>
            <a:ext cx="408682" cy="361227"/>
          </a:xfrm>
          <a:prstGeom prst="rect">
            <a:avLst/>
          </a:prstGeom>
        </p:spPr>
      </p:pic>
      <p:sp>
        <p:nvSpPr>
          <p:cNvPr id="466" name="Rectangle 465">
            <a:extLst>
              <a:ext uri="{FF2B5EF4-FFF2-40B4-BE49-F238E27FC236}">
                <a16:creationId xmlns:a16="http://schemas.microsoft.com/office/drawing/2014/main" id="{599ACDC6-2834-403F-A8C6-86901B2F026E}"/>
              </a:ext>
            </a:extLst>
          </p:cNvPr>
          <p:cNvSpPr/>
          <p:nvPr/>
        </p:nvSpPr>
        <p:spPr>
          <a:xfrm>
            <a:off x="4323767" y="8811585"/>
            <a:ext cx="745380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solidFill>
                  <a:srgbClr val="C00000"/>
                </a:solidFill>
                <a:latin typeface="+mn-lt"/>
              </a:rPr>
              <a:t>Chemical cells &amp; batteries</a:t>
            </a:r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id="{40DDA06C-9B82-49AC-B014-BD82719DE690}"/>
              </a:ext>
            </a:extLst>
          </p:cNvPr>
          <p:cNvSpPr/>
          <p:nvPr/>
        </p:nvSpPr>
        <p:spPr>
          <a:xfrm>
            <a:off x="4785293" y="8910370"/>
            <a:ext cx="745380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solidFill>
                  <a:srgbClr val="C00000"/>
                </a:solidFill>
                <a:latin typeface="+mn-lt"/>
              </a:rPr>
              <a:t>Fuel cells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A905705-5E1D-4F32-8D7B-19BB29DB4108}"/>
              </a:ext>
            </a:extLst>
      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5022089" y="8478840"/>
            <a:ext cx="306292" cy="367551"/>
          </a:xfrm>
          <a:prstGeom prst="rect">
            <a:avLst/>
          </a:prstGeom>
        </p:spPr>
      </p:pic>
      <p:sp>
        <p:nvSpPr>
          <p:cNvPr id="468" name="Rectangle 467">
            <a:extLst>
              <a:ext uri="{FF2B5EF4-FFF2-40B4-BE49-F238E27FC236}">
                <a16:creationId xmlns:a16="http://schemas.microsoft.com/office/drawing/2014/main" id="{DC256BC8-4165-46B6-8D01-794C1127ADDB}"/>
              </a:ext>
            </a:extLst>
          </p:cNvPr>
          <p:cNvSpPr/>
          <p:nvPr/>
        </p:nvSpPr>
        <p:spPr>
          <a:xfrm>
            <a:off x="5123707" y="9657536"/>
            <a:ext cx="63421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Relative mass</a:t>
            </a:r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A2EDF97A-E001-4921-A8BE-0D366122541E}"/>
              </a:ext>
            </a:extLst>
          </p:cNvPr>
          <p:cNvSpPr/>
          <p:nvPr/>
        </p:nvSpPr>
        <p:spPr>
          <a:xfrm>
            <a:off x="5338283" y="8908429"/>
            <a:ext cx="634211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Moles</a:t>
            </a:r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68E9CB0F-A8A2-4190-9ACB-C2648F3B698D}"/>
              </a:ext>
            </a:extLst>
          </p:cNvPr>
          <p:cNvSpPr/>
          <p:nvPr/>
        </p:nvSpPr>
        <p:spPr>
          <a:xfrm>
            <a:off x="5514613" y="9663593"/>
            <a:ext cx="63421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Reacting Mass</a:t>
            </a:r>
          </a:p>
        </p:txBody>
      </p:sp>
      <p:sp>
        <p:nvSpPr>
          <p:cNvPr id="475" name="Rectangle 474">
            <a:extLst>
              <a:ext uri="{FF2B5EF4-FFF2-40B4-BE49-F238E27FC236}">
                <a16:creationId xmlns:a16="http://schemas.microsoft.com/office/drawing/2014/main" id="{12B4CA63-6640-4BBB-8683-F41D1023DB53}"/>
              </a:ext>
            </a:extLst>
          </p:cNvPr>
          <p:cNvSpPr/>
          <p:nvPr/>
        </p:nvSpPr>
        <p:spPr>
          <a:xfrm>
            <a:off x="5719394" y="8822559"/>
            <a:ext cx="63421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Limiting reagents</a:t>
            </a:r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id="{28FDDB9F-4888-4DA7-8D18-D69960BAD01D}"/>
              </a:ext>
            </a:extLst>
          </p:cNvPr>
          <p:cNvSpPr/>
          <p:nvPr/>
        </p:nvSpPr>
        <p:spPr>
          <a:xfrm>
            <a:off x="5863952" y="9666698"/>
            <a:ext cx="634211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solidFill>
                  <a:srgbClr val="C00000"/>
                </a:solidFill>
                <a:latin typeface="+mn-lt"/>
              </a:rPr>
              <a:t> Yield</a:t>
            </a:r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id="{51173A15-92E5-499E-9369-9C516D3D0EEE}"/>
              </a:ext>
            </a:extLst>
          </p:cNvPr>
          <p:cNvSpPr/>
          <p:nvPr/>
        </p:nvSpPr>
        <p:spPr>
          <a:xfrm>
            <a:off x="6165519" y="8822070"/>
            <a:ext cx="63421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solidFill>
                  <a:srgbClr val="C00000"/>
                </a:solidFill>
                <a:latin typeface="+mn-lt"/>
              </a:rPr>
              <a:t>Atom economy</a:t>
            </a:r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58C99A23-3004-45D3-97FE-31CB5593B3BF}"/>
              </a:ext>
            </a:extLst>
          </p:cNvPr>
          <p:cNvSpPr/>
          <p:nvPr/>
        </p:nvSpPr>
        <p:spPr>
          <a:xfrm>
            <a:off x="6271238" y="9664634"/>
            <a:ext cx="735030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Concentration</a:t>
            </a:r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44C92ECF-B8E1-466F-9D80-344630B20561}"/>
              </a:ext>
            </a:extLst>
          </p:cNvPr>
          <p:cNvSpPr/>
          <p:nvPr/>
        </p:nvSpPr>
        <p:spPr>
          <a:xfrm>
            <a:off x="6529218" y="8879331"/>
            <a:ext cx="634211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solidFill>
                  <a:srgbClr val="C00000"/>
                </a:solidFill>
                <a:latin typeface="+mn-lt"/>
              </a:rPr>
              <a:t>Titrations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88B707F-69E6-410E-A90F-A8BC0982A157}"/>
              </a:ext>
            </a:extLst>
          </p:cNvPr>
          <p:cNvPicPr>
            <a:picLocks noChangeAspect="1"/>
          </p:cNvPicPr>
          <p:nvPr/>
        </p:nvPicPr>
        <p:blipFill rotWithShape="1"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6"/>
          <a:stretch/>
        </p:blipFill>
        <p:spPr>
          <a:xfrm>
            <a:off x="6061885" y="9929298"/>
            <a:ext cx="292325" cy="25211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118F4C8-FA81-4AD6-996A-2227AF993B49}"/>
              </a:ext>
            </a:extLst>
          </p:cNvPr>
          <p:cNvPicPr>
            <a:picLocks noChangeAspect="1"/>
          </p:cNvPicPr>
          <p:nvPr/>
        </p:nvPicPr>
        <p:blipFill rotWithShape="1"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0"/>
          <a:stretch/>
        </p:blipFill>
        <p:spPr>
          <a:xfrm>
            <a:off x="5677178" y="9934432"/>
            <a:ext cx="304680" cy="259921"/>
          </a:xfrm>
          <a:prstGeom prst="rect">
            <a:avLst/>
          </a:prstGeom>
        </p:spPr>
      </p:pic>
      <p:pic>
        <p:nvPicPr>
          <p:cNvPr id="481" name="Picture 480">
            <a:extLst>
              <a:ext uri="{FF2B5EF4-FFF2-40B4-BE49-F238E27FC236}">
                <a16:creationId xmlns:a16="http://schemas.microsoft.com/office/drawing/2014/main" id="{9935A35F-AF40-4DDA-B323-7AB1AEE91D2C}"/>
              </a:ext>
            </a:extLst>
      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5249275" y="9922776"/>
            <a:ext cx="341896" cy="41747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FE619CB5-E9D5-4986-82B5-34BAAD5E42B5}"/>
              </a:ext>
            </a:extLst>
          </p:cNvPr>
          <p:cNvSpPr/>
          <p:nvPr/>
        </p:nvSpPr>
        <p:spPr>
          <a:xfrm>
            <a:off x="5356166" y="9914083"/>
            <a:ext cx="155326" cy="123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A89EC1E-027A-4789-8490-ABA084526A13}"/>
              </a:ext>
            </a:extLst>
          </p:cNvPr>
          <p:cNvPicPr>
            <a:picLocks noChangeAspect="1"/>
          </p:cNvPicPr>
          <p:nvPr/>
        </p:nvPicPr>
        <p:blipFill rotWithShape="1"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06"/>
          <a:stretch/>
        </p:blipFill>
        <p:spPr>
          <a:xfrm>
            <a:off x="5656896" y="8425101"/>
            <a:ext cx="520677" cy="422760"/>
          </a:xfrm>
          <a:prstGeom prst="rect">
            <a:avLst/>
          </a:prstGeom>
        </p:spPr>
      </p:pic>
      <p:pic>
        <p:nvPicPr>
          <p:cNvPr id="488" name="Picture 16">
            <a:extLst>
              <a:ext uri="{FF2B5EF4-FFF2-40B4-BE49-F238E27FC236}">
                <a16:creationId xmlns:a16="http://schemas.microsoft.com/office/drawing/2014/main" id="{727213F1-0833-4314-8DB2-F96BD7B21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92" y="8466405"/>
            <a:ext cx="336325" cy="33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0" name="TextBox 16">
            <a:extLst>
              <a:ext uri="{FF2B5EF4-FFF2-40B4-BE49-F238E27FC236}">
                <a16:creationId xmlns:a16="http://schemas.microsoft.com/office/drawing/2014/main" id="{E0550E30-29BD-4951-B68F-EB400DB71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557" y="9826659"/>
            <a:ext cx="6342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cs typeface="Calibri" panose="020F0502020204030204" pitchFamily="34" charset="0"/>
              </a:rPr>
              <a:t>dm</a:t>
            </a:r>
            <a:r>
              <a:rPr lang="en-US" altLang="en-US" sz="2000" b="1" baseline="30000" dirty="0">
                <a:cs typeface="Calibri" panose="020F0502020204030204" pitchFamily="34" charset="0"/>
              </a:rPr>
              <a:t>3</a:t>
            </a:r>
            <a:endParaRPr lang="en-US" altLang="en-US" sz="2000" b="1" dirty="0">
              <a:cs typeface="Calibri" panose="020F0502020204030204" pitchFamily="34" charset="0"/>
            </a:endParaRPr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FE7C65B8-768F-447D-871D-25CFE7C72A68}"/>
              </a:ext>
            </a:extLst>
          </p:cNvPr>
          <p:cNvSpPr/>
          <p:nvPr/>
        </p:nvSpPr>
        <p:spPr>
          <a:xfrm>
            <a:off x="6998898" y="8822517"/>
            <a:ext cx="63421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Rates of reactions</a:t>
            </a:r>
          </a:p>
        </p:txBody>
      </p:sp>
      <p:pic>
        <p:nvPicPr>
          <p:cNvPr id="43" name="Picture 20" descr="Disappearing cross experiment Diagram | Quizlet">
            <a:extLst>
              <a:ext uri="{FF2B5EF4-FFF2-40B4-BE49-F238E27FC236}">
                <a16:creationId xmlns:a16="http://schemas.microsoft.com/office/drawing/2014/main" id="{E265663B-BDE5-4702-9985-D79A139FD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8"/>
          <a:stretch/>
        </p:blipFill>
        <p:spPr bwMode="auto">
          <a:xfrm>
            <a:off x="7093138" y="8366909"/>
            <a:ext cx="464666" cy="47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5" name="Rectangle 494">
            <a:extLst>
              <a:ext uri="{FF2B5EF4-FFF2-40B4-BE49-F238E27FC236}">
                <a16:creationId xmlns:a16="http://schemas.microsoft.com/office/drawing/2014/main" id="{BB414554-793C-43F7-ADC2-DC4456F238B0}"/>
              </a:ext>
            </a:extLst>
          </p:cNvPr>
          <p:cNvSpPr/>
          <p:nvPr/>
        </p:nvSpPr>
        <p:spPr>
          <a:xfrm>
            <a:off x="6843466" y="9671688"/>
            <a:ext cx="63421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Collision theory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BD175D8-99D3-4B04-AA25-220FF017C830}"/>
              </a:ext>
            </a:extLst>
          </p:cNvPr>
          <p:cNvPicPr>
            <a:picLocks noChangeAspect="1"/>
          </p:cNvPicPr>
          <p:nvPr/>
        </p:nvPicPr>
        <p:blipFill rotWithShape="1"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8" b="25737"/>
          <a:stretch/>
        </p:blipFill>
        <p:spPr>
          <a:xfrm>
            <a:off x="6715617" y="9895305"/>
            <a:ext cx="918224" cy="497086"/>
          </a:xfrm>
          <a:prstGeom prst="rect">
            <a:avLst/>
          </a:prstGeom>
        </p:spPr>
      </p:pic>
      <p:sp>
        <p:nvSpPr>
          <p:cNvPr id="500" name="Rectangle 499">
            <a:extLst>
              <a:ext uri="{FF2B5EF4-FFF2-40B4-BE49-F238E27FC236}">
                <a16:creationId xmlns:a16="http://schemas.microsoft.com/office/drawing/2014/main" id="{E3F96F25-9765-409E-8308-407400D5933E}"/>
              </a:ext>
            </a:extLst>
          </p:cNvPr>
          <p:cNvSpPr/>
          <p:nvPr/>
        </p:nvSpPr>
        <p:spPr>
          <a:xfrm>
            <a:off x="7492603" y="8728886"/>
            <a:ext cx="736524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The effect of temperature</a:t>
            </a:r>
          </a:p>
        </p:txBody>
      </p:sp>
      <p:pic>
        <p:nvPicPr>
          <p:cNvPr id="503" name="Picture 730">
            <a:extLst>
              <a:ext uri="{FF2B5EF4-FFF2-40B4-BE49-F238E27FC236}">
                <a16:creationId xmlns:a16="http://schemas.microsoft.com/office/drawing/2014/main" id="{05A2623E-DDCE-4054-ACE7-1E26A7B3B3A3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917" y="8325487"/>
            <a:ext cx="27146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4" name="Picture 146" descr="Image result for concentration chemistry clipart black and white">
            <a:extLst>
              <a:ext uri="{FF2B5EF4-FFF2-40B4-BE49-F238E27FC236}">
                <a16:creationId xmlns:a16="http://schemas.microsoft.com/office/drawing/2014/main" id="{FF02A677-534E-4E0B-9FEF-305ADD2797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6"/>
          <a:stretch/>
        </p:blipFill>
        <p:spPr bwMode="auto">
          <a:xfrm>
            <a:off x="7578206" y="9911741"/>
            <a:ext cx="421847" cy="28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6" name="Rectangle 505">
            <a:extLst>
              <a:ext uri="{FF2B5EF4-FFF2-40B4-BE49-F238E27FC236}">
                <a16:creationId xmlns:a16="http://schemas.microsoft.com/office/drawing/2014/main" id="{29112342-F1FA-4F2B-93FE-67767F0E0C99}"/>
              </a:ext>
            </a:extLst>
          </p:cNvPr>
          <p:cNvSpPr/>
          <p:nvPr/>
        </p:nvSpPr>
        <p:spPr>
          <a:xfrm>
            <a:off x="7287814" y="9660282"/>
            <a:ext cx="1070976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Effect of concentration &amp; pressure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D969ADFE-3760-4356-A243-59664BFB6D11}"/>
              </a:ext>
            </a:extLst>
          </p:cNvPr>
          <p:cNvSpPr/>
          <p:nvPr/>
        </p:nvSpPr>
        <p:spPr>
          <a:xfrm>
            <a:off x="7974154" y="9525378"/>
            <a:ext cx="1070976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Catalysts</a:t>
            </a:r>
          </a:p>
        </p:txBody>
      </p:sp>
      <p:pic>
        <p:nvPicPr>
          <p:cNvPr id="1046" name="Picture 22" descr="energy profiles">
            <a:extLst>
              <a:ext uri="{FF2B5EF4-FFF2-40B4-BE49-F238E27FC236}">
                <a16:creationId xmlns:a16="http://schemas.microsoft.com/office/drawing/2014/main" id="{91603765-A264-40DC-B79E-513DAA71E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51" y="9711689"/>
            <a:ext cx="767009" cy="55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8" name="Rectangle 507">
            <a:extLst>
              <a:ext uri="{FF2B5EF4-FFF2-40B4-BE49-F238E27FC236}">
                <a16:creationId xmlns:a16="http://schemas.microsoft.com/office/drawing/2014/main" id="{06944DC7-C527-4ADF-A2C2-84D6560E623F}"/>
              </a:ext>
            </a:extLst>
          </p:cNvPr>
          <p:cNvSpPr/>
          <p:nvPr/>
        </p:nvSpPr>
        <p:spPr>
          <a:xfrm>
            <a:off x="8491442" y="9206353"/>
            <a:ext cx="1070976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Reversible reactions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9AE7F61-B09A-4EFC-9FBC-E7E41146C948}"/>
              </a:ext>
            </a:extLst>
          </p:cNvPr>
          <p:cNvPicPr>
            <a:picLocks noChangeAspect="1"/>
          </p:cNvPicPr>
          <p:nvPr/>
        </p:nvPicPr>
        <p:blipFill rotWithShape="1"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8" t="28255" r="17812" b="38346"/>
          <a:stretch/>
        </p:blipFill>
        <p:spPr>
          <a:xfrm>
            <a:off x="8684185" y="9365611"/>
            <a:ext cx="571579" cy="306129"/>
          </a:xfrm>
          <a:prstGeom prst="rect">
            <a:avLst/>
          </a:prstGeom>
        </p:spPr>
      </p:pic>
      <p:sp>
        <p:nvSpPr>
          <p:cNvPr id="509" name="Rectangle 508">
            <a:extLst>
              <a:ext uri="{FF2B5EF4-FFF2-40B4-BE49-F238E27FC236}">
                <a16:creationId xmlns:a16="http://schemas.microsoft.com/office/drawing/2014/main" id="{1D25AD67-4FB3-4F67-ADA6-FE4D052A0015}"/>
              </a:ext>
            </a:extLst>
          </p:cNvPr>
          <p:cNvSpPr/>
          <p:nvPr/>
        </p:nvSpPr>
        <p:spPr>
          <a:xfrm>
            <a:off x="8699214" y="8999213"/>
            <a:ext cx="1070976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Dynamic equilibrium</a:t>
            </a:r>
          </a:p>
        </p:txBody>
      </p:sp>
      <p:sp>
        <p:nvSpPr>
          <p:cNvPr id="510" name="TextBox 16">
            <a:extLst>
              <a:ext uri="{FF2B5EF4-FFF2-40B4-BE49-F238E27FC236}">
                <a16:creationId xmlns:a16="http://schemas.microsoft.com/office/drawing/2014/main" id="{BA61DE9C-079A-4082-BAAA-EF22BA5A8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2620" y="8016599"/>
            <a:ext cx="996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Fractional distillation</a:t>
            </a:r>
          </a:p>
        </p:txBody>
      </p:sp>
      <p:pic>
        <p:nvPicPr>
          <p:cNvPr id="1048" name="Picture 24" descr="Fractional Distillation - Key Stage Wiki">
            <a:extLst>
              <a:ext uri="{FF2B5EF4-FFF2-40B4-BE49-F238E27FC236}">
                <a16:creationId xmlns:a16="http://schemas.microsoft.com/office/drawing/2014/main" id="{71A1AFB3-0BDD-4173-850E-BB6C8070E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569" y="7586420"/>
            <a:ext cx="426668" cy="45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1" name="TextBox 16">
            <a:extLst>
              <a:ext uri="{FF2B5EF4-FFF2-40B4-BE49-F238E27FC236}">
                <a16:creationId xmlns:a16="http://schemas.microsoft.com/office/drawing/2014/main" id="{587728C9-9565-4D45-AF65-CABFF52A3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245" y="8202199"/>
            <a:ext cx="9967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Burning fuels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2CC011B-B575-46FE-B5BF-4C7558D5706F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96" y="7769890"/>
            <a:ext cx="569661" cy="56966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7DDD1ED-8A99-499D-B4DB-A682B1180B98}"/>
              </a:ext>
            </a:extLst>
          </p:cNvPr>
          <p:cNvPicPr>
            <a:picLocks noChangeAspect="1"/>
          </p:cNvPicPr>
          <p:nvPr/>
        </p:nvPicPr>
        <p:blipFill rotWithShape="1"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74"/>
          <a:stretch/>
        </p:blipFill>
        <p:spPr>
          <a:xfrm>
            <a:off x="8737160" y="6996762"/>
            <a:ext cx="346500" cy="289070"/>
          </a:xfrm>
          <a:prstGeom prst="rect">
            <a:avLst/>
          </a:prstGeom>
        </p:spPr>
      </p:pic>
      <p:sp>
        <p:nvSpPr>
          <p:cNvPr id="512" name="TextBox 16">
            <a:extLst>
              <a:ext uri="{FF2B5EF4-FFF2-40B4-BE49-F238E27FC236}">
                <a16:creationId xmlns:a16="http://schemas.microsoft.com/office/drawing/2014/main" id="{344D99B7-8019-4DE8-B232-348A97485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0272" y="6914809"/>
            <a:ext cx="9354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cs typeface="Calibri" panose="020F0502020204030204" pitchFamily="34" charset="0"/>
              </a:rPr>
              <a:t>C</a:t>
            </a:r>
            <a:r>
              <a:rPr lang="en-US" altLang="en-US" sz="1400" b="1" baseline="-25000" dirty="0">
                <a:cs typeface="Calibri" panose="020F0502020204030204" pitchFamily="34" charset="0"/>
              </a:rPr>
              <a:t>30</a:t>
            </a:r>
            <a:r>
              <a:rPr lang="en-US" altLang="en-US" sz="1400" b="1" dirty="0">
                <a:cs typeface="Calibri" panose="020F0502020204030204" pitchFamily="34" charset="0"/>
              </a:rPr>
              <a:t>H</a:t>
            </a:r>
            <a:r>
              <a:rPr lang="en-US" altLang="en-US" sz="1400" b="1" baseline="-25000" dirty="0">
                <a:cs typeface="Calibri" panose="020F0502020204030204" pitchFamily="34" charset="0"/>
              </a:rPr>
              <a:t>62</a:t>
            </a:r>
            <a:endParaRPr lang="en-US" altLang="en-US" sz="1400" b="1" dirty="0">
              <a:cs typeface="Calibri" panose="020F0502020204030204" pitchFamily="34" charset="0"/>
            </a:endParaRPr>
          </a:p>
        </p:txBody>
      </p:sp>
      <p:pic>
        <p:nvPicPr>
          <p:cNvPr id="513" name="Picture 16" descr="Image result for h2o black and white">
            <a:extLst>
              <a:ext uri="{FF2B5EF4-FFF2-40B4-BE49-F238E27FC236}">
                <a16:creationId xmlns:a16="http://schemas.microsoft.com/office/drawing/2014/main" id="{FB74E2E3-7477-4E85-A038-54FC7C1C0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383" y="4045400"/>
            <a:ext cx="364350" cy="3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8" name="TextBox 16">
            <a:extLst>
              <a:ext uri="{FF2B5EF4-FFF2-40B4-BE49-F238E27FC236}">
                <a16:creationId xmlns:a16="http://schemas.microsoft.com/office/drawing/2014/main" id="{02152235-1784-47B3-BB82-E823CC604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249" y="4358427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C00000"/>
                </a:solidFill>
                <a:cs typeface="Calibri" panose="020F0502020204030204" pitchFamily="34" charset="0"/>
              </a:rPr>
              <a:t>Condensation </a:t>
            </a:r>
            <a:r>
              <a:rPr lang="en-US" altLang="en-US" sz="800" dirty="0" err="1">
                <a:solidFill>
                  <a:srgbClr val="C00000"/>
                </a:solidFill>
                <a:cs typeface="Calibri" panose="020F0502020204030204" pitchFamily="34" charset="0"/>
              </a:rPr>
              <a:t>polymerisation</a:t>
            </a:r>
            <a:endParaRPr lang="en-US" altLang="en-US" sz="80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535" name="TextBox 16">
            <a:extLst>
              <a:ext uri="{FF2B5EF4-FFF2-40B4-BE49-F238E27FC236}">
                <a16:creationId xmlns:a16="http://schemas.microsoft.com/office/drawing/2014/main" id="{241A6F4A-DF3B-4216-AF18-1EFDB6E97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087" y="5269450"/>
            <a:ext cx="10645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C00000"/>
                </a:solidFill>
                <a:cs typeface="Calibri" panose="020F0502020204030204" pitchFamily="34" charset="0"/>
              </a:rPr>
              <a:t>Natural polymers</a:t>
            </a:r>
          </a:p>
        </p:txBody>
      </p:sp>
      <p:pic>
        <p:nvPicPr>
          <p:cNvPr id="59" name="Picture 30" descr="iGCSE Biology Revision Blog: 3.2 describe the structure of carbohydrates,  proteins and larger molecules made up from smaller basic units: starch and  glycogen from simple sugars, proteins from amino acids, lipids from">
            <a:extLst>
              <a:ext uri="{FF2B5EF4-FFF2-40B4-BE49-F238E27FC236}">
                <a16:creationId xmlns:a16="http://schemas.microsoft.com/office/drawing/2014/main" id="{F959B50C-3582-4B5E-971E-93B6CA0B5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0">
            <a:biLevel thresh="75000"/>
            <a:extLst>
              <a:ext uri="{BEBA8EAE-BF5A-486C-A8C5-ECC9F3942E4B}">
                <a14:imgProps xmlns:a14="http://schemas.microsoft.com/office/drawing/2010/main">
                  <a14:imgLayer r:embed="rId1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" t="15994" r="53697" b="8126"/>
          <a:stretch/>
        </p:blipFill>
        <p:spPr bwMode="auto">
          <a:xfrm>
            <a:off x="5248926" y="5467860"/>
            <a:ext cx="478972" cy="33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0" name="TextBox 16">
            <a:extLst>
              <a:ext uri="{FF2B5EF4-FFF2-40B4-BE49-F238E27FC236}">
                <a16:creationId xmlns:a16="http://schemas.microsoft.com/office/drawing/2014/main" id="{C68D4E41-70A2-4C20-8B46-0363896CC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494" y="4468975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C00000"/>
                </a:solidFill>
                <a:cs typeface="Calibri" panose="020F0502020204030204" pitchFamily="34" charset="0"/>
              </a:rPr>
              <a:t>DNA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BC6F759A-0A97-428D-BB68-8C340B0D9BCA}"/>
              </a:ext>
            </a:extLst>
          </p:cNvPr>
          <p:cNvPicPr>
            <a:picLocks noChangeAspect="1"/>
          </p:cNvPicPr>
          <p:nvPr/>
        </p:nvPicPr>
        <p:blipFill rotWithShape="1"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8"/>
          <a:stretch/>
        </p:blipFill>
        <p:spPr>
          <a:xfrm>
            <a:off x="5175529" y="4092103"/>
            <a:ext cx="514168" cy="425076"/>
          </a:xfrm>
          <a:prstGeom prst="rect">
            <a:avLst/>
          </a:prstGeom>
        </p:spPr>
      </p:pic>
      <p:sp>
        <p:nvSpPr>
          <p:cNvPr id="544" name="TextBox 16">
            <a:extLst>
              <a:ext uri="{FF2B5EF4-FFF2-40B4-BE49-F238E27FC236}">
                <a16:creationId xmlns:a16="http://schemas.microsoft.com/office/drawing/2014/main" id="{AF9E2469-A04B-441C-8618-69CA5B2FF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934" y="7462234"/>
            <a:ext cx="8909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Pure substance &amp; mixtures</a:t>
            </a:r>
          </a:p>
        </p:txBody>
      </p:sp>
      <p:pic>
        <p:nvPicPr>
          <p:cNvPr id="62" name="Picture 32" descr="Pure Substances and Mixtures - NEDS Declassified!">
            <a:extLst>
              <a:ext uri="{FF2B5EF4-FFF2-40B4-BE49-F238E27FC236}">
                <a16:creationId xmlns:a16="http://schemas.microsoft.com/office/drawing/2014/main" id="{B4C55167-9A32-4E59-95BF-1C0F814B9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1" b="28652"/>
          <a:stretch/>
        </p:blipFill>
        <p:spPr bwMode="auto">
          <a:xfrm>
            <a:off x="5095515" y="7778577"/>
            <a:ext cx="368525" cy="31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5" name="Picture 544">
            <a:extLst>
              <a:ext uri="{FF2B5EF4-FFF2-40B4-BE49-F238E27FC236}">
                <a16:creationId xmlns:a16="http://schemas.microsoft.com/office/drawing/2014/main" id="{5F6D4B66-4CBD-4E95-A4F1-D6563CE7C664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8859" y="7781472"/>
            <a:ext cx="416029" cy="284747"/>
          </a:xfrm>
          <a:prstGeom prst="rect">
            <a:avLst/>
          </a:prstGeom>
        </p:spPr>
      </p:pic>
      <p:pic>
        <p:nvPicPr>
          <p:cNvPr id="68" name="Picture 34" descr="Silver Nitrate 25g">
            <a:extLst>
              <a:ext uri="{FF2B5EF4-FFF2-40B4-BE49-F238E27FC236}">
                <a16:creationId xmlns:a16="http://schemas.microsoft.com/office/drawing/2014/main" id="{22F5B8AD-F702-4742-BC12-53343EDF2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73" y="6183323"/>
            <a:ext cx="351431" cy="44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36" descr="Flame Emission Spectroscopy | AQA GCSE Chemistry Revision Notes">
            <a:extLst>
              <a:ext uri="{FF2B5EF4-FFF2-40B4-BE49-F238E27FC236}">
                <a16:creationId xmlns:a16="http://schemas.microsoft.com/office/drawing/2014/main" id="{84EFF171-4BF7-4145-88C1-C877DD9CA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67"/>
          <a:stretch/>
        </p:blipFill>
        <p:spPr bwMode="auto">
          <a:xfrm>
            <a:off x="3474528" y="6360336"/>
            <a:ext cx="1066424" cy="19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6" name="TextBox 16">
            <a:extLst>
              <a:ext uri="{FF2B5EF4-FFF2-40B4-BE49-F238E27FC236}">
                <a16:creationId xmlns:a16="http://schemas.microsoft.com/office/drawing/2014/main" id="{80F83462-4BC3-40C5-8631-EDA3F9E93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0513" y="6528640"/>
            <a:ext cx="10397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Finite &amp; renewable resources</a:t>
            </a:r>
          </a:p>
        </p:txBody>
      </p:sp>
      <p:pic>
        <p:nvPicPr>
          <p:cNvPr id="547" name="Picture 16" descr="Image result for h2o black and white">
            <a:extLst>
              <a:ext uri="{FF2B5EF4-FFF2-40B4-BE49-F238E27FC236}">
                <a16:creationId xmlns:a16="http://schemas.microsoft.com/office/drawing/2014/main" id="{754AF624-81A4-4456-BD4C-DC16D272B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85" y="7746894"/>
            <a:ext cx="364350" cy="3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6" name="TextBox 16">
            <a:extLst>
              <a:ext uri="{FF2B5EF4-FFF2-40B4-BE49-F238E27FC236}">
                <a16:creationId xmlns:a16="http://schemas.microsoft.com/office/drawing/2014/main" id="{6E28CC6A-AAAD-4188-99D4-5AB06F1EF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317" y="7490521"/>
            <a:ext cx="10751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Water safe to drink</a:t>
            </a:r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4D6127A4-D69A-473A-AD63-03F09AC45A67}"/>
              </a:ext>
            </a:extLst>
          </p:cNvPr>
          <p:cNvSpPr/>
          <p:nvPr/>
        </p:nvSpPr>
        <p:spPr>
          <a:xfrm>
            <a:off x="1928444" y="6624369"/>
            <a:ext cx="10631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>
                <a:latin typeface="+mn-lt"/>
              </a:rPr>
              <a:t>Treating waste water</a:t>
            </a:r>
          </a:p>
        </p:txBody>
      </p:sp>
      <p:sp>
        <p:nvSpPr>
          <p:cNvPr id="559" name="Rectangle 558">
            <a:extLst>
              <a:ext uri="{FF2B5EF4-FFF2-40B4-BE49-F238E27FC236}">
                <a16:creationId xmlns:a16="http://schemas.microsoft.com/office/drawing/2014/main" id="{533DABE2-CB39-45FC-AC44-07FBA3538545}"/>
              </a:ext>
            </a:extLst>
          </p:cNvPr>
          <p:cNvSpPr/>
          <p:nvPr/>
        </p:nvSpPr>
        <p:spPr>
          <a:xfrm>
            <a:off x="1137035" y="7460820"/>
            <a:ext cx="883782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Extracting metals from ores</a:t>
            </a:r>
          </a:p>
        </p:txBody>
      </p:sp>
      <p:sp>
        <p:nvSpPr>
          <p:cNvPr id="561" name="Rectangle 560">
            <a:extLst>
              <a:ext uri="{FF2B5EF4-FFF2-40B4-BE49-F238E27FC236}">
                <a16:creationId xmlns:a16="http://schemas.microsoft.com/office/drawing/2014/main" id="{59D3CDE9-DAC2-497B-B59E-6A8F88D6F6F2}"/>
              </a:ext>
            </a:extLst>
          </p:cNvPr>
          <p:cNvSpPr/>
          <p:nvPr/>
        </p:nvSpPr>
        <p:spPr>
          <a:xfrm>
            <a:off x="40695" y="6142607"/>
            <a:ext cx="883782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Reduce, reuse, recycle</a:t>
            </a:r>
          </a:p>
        </p:txBody>
      </p:sp>
      <p:pic>
        <p:nvPicPr>
          <p:cNvPr id="81" name="Picture 40" descr="New Sustainability Service: Life Cycle Assessment (LCA) and Embodied Carbon  | Turley">
            <a:extLst>
              <a:ext uri="{FF2B5EF4-FFF2-40B4-BE49-F238E27FC236}">
                <a16:creationId xmlns:a16="http://schemas.microsoft.com/office/drawing/2014/main" id="{D7397ED4-54A3-4BB9-8E80-A4B3E6B6C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52" y="5578428"/>
            <a:ext cx="773434" cy="77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4" name="Rectangle 563">
            <a:extLst>
              <a:ext uri="{FF2B5EF4-FFF2-40B4-BE49-F238E27FC236}">
                <a16:creationId xmlns:a16="http://schemas.microsoft.com/office/drawing/2014/main" id="{ECE051ED-D777-48D0-AE18-DA371C6487D5}"/>
              </a:ext>
            </a:extLst>
          </p:cNvPr>
          <p:cNvSpPr/>
          <p:nvPr/>
        </p:nvSpPr>
        <p:spPr>
          <a:xfrm>
            <a:off x="472869" y="5084155"/>
            <a:ext cx="883782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solidFill>
                  <a:srgbClr val="C00000"/>
                </a:solidFill>
              </a:rPr>
              <a:t>Rusting</a:t>
            </a:r>
          </a:p>
        </p:txBody>
      </p:sp>
      <p:sp>
        <p:nvSpPr>
          <p:cNvPr id="565" name="Rectangle 564">
            <a:extLst>
              <a:ext uri="{FF2B5EF4-FFF2-40B4-BE49-F238E27FC236}">
                <a16:creationId xmlns:a16="http://schemas.microsoft.com/office/drawing/2014/main" id="{BE8C99A9-6C98-4F2C-B022-CDC450947651}"/>
              </a:ext>
            </a:extLst>
          </p:cNvPr>
          <p:cNvSpPr/>
          <p:nvPr/>
        </p:nvSpPr>
        <p:spPr>
          <a:xfrm>
            <a:off x="764085" y="4702072"/>
            <a:ext cx="883782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solidFill>
                  <a:srgbClr val="C00000"/>
                </a:solidFill>
              </a:rPr>
              <a:t>Useful alloys</a:t>
            </a:r>
          </a:p>
        </p:txBody>
      </p:sp>
      <p:pic>
        <p:nvPicPr>
          <p:cNvPr id="83" name="Picture 44" descr="Brass trumpet clipart. Free download transparent .PNG | Creazilla">
            <a:extLst>
              <a:ext uri="{FF2B5EF4-FFF2-40B4-BE49-F238E27FC236}">
                <a16:creationId xmlns:a16="http://schemas.microsoft.com/office/drawing/2014/main" id="{48B1C989-3F06-4FBD-A572-A5447A182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39" y="4348324"/>
            <a:ext cx="503040" cy="3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6" name="Rectangle 565">
            <a:extLst>
              <a:ext uri="{FF2B5EF4-FFF2-40B4-BE49-F238E27FC236}">
                <a16:creationId xmlns:a16="http://schemas.microsoft.com/office/drawing/2014/main" id="{DFEE12E8-7AD0-4FA3-89A3-0EC42D219F1A}"/>
              </a:ext>
            </a:extLst>
          </p:cNvPr>
          <p:cNvSpPr/>
          <p:nvPr/>
        </p:nvSpPr>
        <p:spPr>
          <a:xfrm>
            <a:off x="1824364" y="4387282"/>
            <a:ext cx="883782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solidFill>
                  <a:srgbClr val="C00000"/>
                </a:solidFill>
              </a:rPr>
              <a:t>Properties of polymers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1EEA341F-EE59-4D62-BB07-5236E9D1435C}"/>
              </a:ext>
            </a:extLst>
          </p:cNvPr>
          <p:cNvPicPr>
            <a:picLocks noChangeAspect="1"/>
          </p:cNvPicPr>
          <p:nvPr/>
        </p:nvPicPr>
        <p:blipFill rotWithShape="1"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3"/>
          <a:stretch/>
        </p:blipFill>
        <p:spPr>
          <a:xfrm>
            <a:off x="1888038" y="3965831"/>
            <a:ext cx="660667" cy="545289"/>
          </a:xfrm>
          <a:prstGeom prst="rect">
            <a:avLst/>
          </a:prstGeom>
        </p:spPr>
      </p:pic>
      <p:sp>
        <p:nvSpPr>
          <p:cNvPr id="567" name="Rectangle 566">
            <a:extLst>
              <a:ext uri="{FF2B5EF4-FFF2-40B4-BE49-F238E27FC236}">
                <a16:creationId xmlns:a16="http://schemas.microsoft.com/office/drawing/2014/main" id="{FEA96020-D76A-4502-ADD0-287DE65DD44B}"/>
              </a:ext>
            </a:extLst>
          </p:cNvPr>
          <p:cNvSpPr/>
          <p:nvPr/>
        </p:nvSpPr>
        <p:spPr>
          <a:xfrm>
            <a:off x="2772634" y="4393540"/>
            <a:ext cx="1181263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solidFill>
                  <a:srgbClr val="C00000"/>
                </a:solidFill>
              </a:rPr>
              <a:t>Glass, ceramics, &amp; composites</a:t>
            </a:r>
          </a:p>
        </p:txBody>
      </p:sp>
      <p:pic>
        <p:nvPicPr>
          <p:cNvPr id="86" name="Picture 46" descr="empty glass clipart black and white - Clip Art Library">
            <a:extLst>
              <a:ext uri="{FF2B5EF4-FFF2-40B4-BE49-F238E27FC236}">
                <a16:creationId xmlns:a16="http://schemas.microsoft.com/office/drawing/2014/main" id="{87479A21-A7FF-49E4-9FAE-01F8769BD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306" y="4005238"/>
            <a:ext cx="290586" cy="47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50" descr="Fertilizing Fruit Trees - HOrT COCO-UC Master Gardener Program of Contra  Costa - ANR Blogs">
            <a:extLst>
              <a:ext uri="{FF2B5EF4-FFF2-40B4-BE49-F238E27FC236}">
                <a16:creationId xmlns:a16="http://schemas.microsoft.com/office/drawing/2014/main" id="{EB0B098E-A64A-4A43-9173-E6FD3043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797" y="5441772"/>
            <a:ext cx="357000" cy="37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8" name="TextBox 16">
            <a:extLst>
              <a:ext uri="{FF2B5EF4-FFF2-40B4-BE49-F238E27FC236}">
                <a16:creationId xmlns:a16="http://schemas.microsoft.com/office/drawing/2014/main" id="{68002316-C648-4DC0-9DFC-DE57E094C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5546" y="5266939"/>
            <a:ext cx="10397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C00000"/>
                </a:solidFill>
                <a:cs typeface="Calibri" panose="020F0502020204030204" pitchFamily="34" charset="0"/>
              </a:rPr>
              <a:t>Making </a:t>
            </a:r>
            <a:r>
              <a:rPr lang="en-US" altLang="en-US" sz="800" dirty="0" err="1">
                <a:solidFill>
                  <a:srgbClr val="C00000"/>
                </a:solidFill>
                <a:cs typeface="Calibri" panose="020F0502020204030204" pitchFamily="34" charset="0"/>
              </a:rPr>
              <a:t>fertilisers</a:t>
            </a:r>
            <a:endParaRPr lang="en-US" altLang="en-US" sz="80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DD2D503E-D4DA-45E7-AD70-6AF64B4B3505}"/>
              </a:ext>
            </a:extLst>
          </p:cNvPr>
          <p:cNvPicPr>
            <a:picLocks noChangeAspect="1"/>
          </p:cNvPicPr>
          <p:nvPr/>
        </p:nvPicPr>
        <p:blipFill rotWithShape="1"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2"/>
          <a:stretch/>
        </p:blipFill>
        <p:spPr>
          <a:xfrm>
            <a:off x="3040902" y="3997889"/>
            <a:ext cx="600164" cy="477354"/>
          </a:xfrm>
          <a:prstGeom prst="rect">
            <a:avLst/>
          </a:prstGeom>
        </p:spPr>
      </p:pic>
      <p:pic>
        <p:nvPicPr>
          <p:cNvPr id="550" name="Picture 549">
            <a:extLst>
              <a:ext uri="{FF2B5EF4-FFF2-40B4-BE49-F238E27FC236}">
                <a16:creationId xmlns:a16="http://schemas.microsoft.com/office/drawing/2014/main" id="{A5B81594-6E10-4B64-BA05-B35EDB368E56}"/>
              </a:ext>
            </a:extLst>
          </p:cNvPr>
          <p:cNvPicPr>
            <a:picLocks noChangeAspect="1"/>
          </p:cNvPicPr>
          <p:nvPr/>
        </p:nvPicPr>
        <p:blipFill rotWithShape="1"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2"/>
          <a:stretch/>
        </p:blipFill>
        <p:spPr>
          <a:xfrm>
            <a:off x="1592543" y="14784112"/>
            <a:ext cx="396955" cy="315727"/>
          </a:xfrm>
          <a:prstGeom prst="rect">
            <a:avLst/>
          </a:prstGeom>
        </p:spPr>
      </p:pic>
      <p:pic>
        <p:nvPicPr>
          <p:cNvPr id="551" name="Picture 550">
            <a:extLst>
              <a:ext uri="{FF2B5EF4-FFF2-40B4-BE49-F238E27FC236}">
                <a16:creationId xmlns:a16="http://schemas.microsoft.com/office/drawing/2014/main" id="{B0977908-A7A8-46B7-93AF-F3F948790369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3509113" y="4013548"/>
            <a:ext cx="477956" cy="354371"/>
          </a:xfrm>
          <a:prstGeom prst="rect">
            <a:avLst/>
          </a:prstGeom>
        </p:spPr>
      </p:pic>
      <p:pic>
        <p:nvPicPr>
          <p:cNvPr id="552" name="Picture 551">
            <a:extLst>
              <a:ext uri="{FF2B5EF4-FFF2-40B4-BE49-F238E27FC236}">
                <a16:creationId xmlns:a16="http://schemas.microsoft.com/office/drawing/2014/main" id="{A6CF361B-A528-476F-9074-257543F63360}"/>
              </a:ext>
            </a:extLst>
          </p:cNvPr>
          <p:cNvPicPr>
            <a:picLocks noChangeAspect="1"/>
          </p:cNvPicPr>
          <p:nvPr/>
        </p:nvPicPr>
        <p:blipFill>
          <a:blip r:embed="rId4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043" y="6091839"/>
            <a:ext cx="261934" cy="489412"/>
          </a:xfrm>
          <a:prstGeom prst="rect">
            <a:avLst/>
          </a:prstGeom>
        </p:spPr>
      </p:pic>
      <p:pic>
        <p:nvPicPr>
          <p:cNvPr id="560" name="Picture 18" descr="Polymeric material bond energy | Download Table">
            <a:extLst>
              <a:ext uri="{FF2B5EF4-FFF2-40B4-BE49-F238E27FC236}">
                <a16:creationId xmlns:a16="http://schemas.microsoft.com/office/drawing/2014/main" id="{FE4D14C7-96F8-49E5-B37D-E8760C59A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7" b="70460"/>
          <a:stretch/>
        </p:blipFill>
        <p:spPr bwMode="auto">
          <a:xfrm>
            <a:off x="5574400" y="14262638"/>
            <a:ext cx="669505" cy="32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2" name="Rectangle 561">
            <a:extLst>
              <a:ext uri="{FF2B5EF4-FFF2-40B4-BE49-F238E27FC236}">
                <a16:creationId xmlns:a16="http://schemas.microsoft.com/office/drawing/2014/main" id="{CCB82BCD-2EB3-4CC5-9987-1B339B6C6B15}"/>
              </a:ext>
            </a:extLst>
          </p:cNvPr>
          <p:cNvSpPr/>
          <p:nvPr/>
        </p:nvSpPr>
        <p:spPr>
          <a:xfrm>
            <a:off x="1385391" y="16237306"/>
            <a:ext cx="759351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Igneous rocks</a:t>
            </a:r>
          </a:p>
        </p:txBody>
      </p:sp>
      <p:pic>
        <p:nvPicPr>
          <p:cNvPr id="563" name="Picture 76" descr="Image result for filtration clipart black and white">
            <a:extLst>
              <a:ext uri="{FF2B5EF4-FFF2-40B4-BE49-F238E27FC236}">
                <a16:creationId xmlns:a16="http://schemas.microsoft.com/office/drawing/2014/main" id="{84921CB2-94AD-499B-9759-8F3D88D89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75" y="14908393"/>
            <a:ext cx="346820" cy="41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4" name="Picture 32" descr="Pure Substances and Mixtures - NEDS Declassified!">
            <a:extLst>
              <a:ext uri="{FF2B5EF4-FFF2-40B4-BE49-F238E27FC236}">
                <a16:creationId xmlns:a16="http://schemas.microsoft.com/office/drawing/2014/main" id="{F93D2337-8B27-486A-B01B-86565918A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1" b="28652"/>
          <a:stretch/>
        </p:blipFill>
        <p:spPr bwMode="auto">
          <a:xfrm>
            <a:off x="5989797" y="16914990"/>
            <a:ext cx="368525" cy="31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2" name="Picture 481">
            <a:extLst>
              <a:ext uri="{FF2B5EF4-FFF2-40B4-BE49-F238E27FC236}">
                <a16:creationId xmlns:a16="http://schemas.microsoft.com/office/drawing/2014/main" id="{867F170D-C9B0-414B-9F5C-58FEBDD145AB}"/>
              </a:ext>
            </a:extLst>
          </p:cNvPr>
          <p:cNvPicPr>
            <a:picLocks noChangeAspect="1"/>
          </p:cNvPicPr>
          <p:nvPr/>
        </p:nvPicPr>
        <p:blipFill>
          <a:blip r:embed="rId132">
            <a:grayscl/>
          </a:blip>
          <a:stretch>
            <a:fillRect/>
          </a:stretch>
        </p:blipFill>
        <p:spPr>
          <a:xfrm>
            <a:off x="521849" y="8988123"/>
            <a:ext cx="476501" cy="506635"/>
          </a:xfrm>
          <a:prstGeom prst="rect">
            <a:avLst/>
          </a:prstGeom>
        </p:spPr>
      </p:pic>
      <p:pic>
        <p:nvPicPr>
          <p:cNvPr id="483" name="Picture 482">
            <a:extLst>
              <a:ext uri="{FF2B5EF4-FFF2-40B4-BE49-F238E27FC236}">
                <a16:creationId xmlns:a16="http://schemas.microsoft.com/office/drawing/2014/main" id="{54C4713B-48B3-48CD-B69E-DC563C77CA98}"/>
              </a:ext>
            </a:extLst>
          </p:cNvPr>
          <p:cNvPicPr>
            <a:picLocks noChangeAspect="1"/>
          </p:cNvPicPr>
          <p:nvPr/>
        </p:nvPicPr>
        <p:blipFill>
          <a:blip r:embed="rId132">
            <a:grayscl/>
          </a:blip>
          <a:stretch>
            <a:fillRect/>
          </a:stretch>
        </p:blipFill>
        <p:spPr>
          <a:xfrm>
            <a:off x="2752164" y="8497501"/>
            <a:ext cx="342680" cy="364351"/>
          </a:xfrm>
          <a:prstGeom prst="rect">
            <a:avLst/>
          </a:prstGeom>
        </p:spPr>
      </p:pic>
      <p:pic>
        <p:nvPicPr>
          <p:cNvPr id="484" name="Graphic 15" descr="Head with gears">
            <a:extLst>
              <a:ext uri="{FF2B5EF4-FFF2-40B4-BE49-F238E27FC236}">
                <a16:creationId xmlns:a16="http://schemas.microsoft.com/office/drawing/2014/main" id="{BED20243-8B54-43CF-9B86-DAAFC49AED0D}"/>
              </a:ext>
            </a:extLst>
          </p:cNvPr>
          <p:cNvPicPr>
            <a:picLocks noChangeAspect="1"/>
          </p:cNvPicPr>
          <p:nvPr/>
        </p:nvPicPr>
        <p:blipFill>
          <a:blip r:embed="rId13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4"/>
              </a:ext>
            </a:extLst>
          </a:blip>
          <a:stretch>
            <a:fillRect/>
          </a:stretch>
        </p:blipFill>
        <p:spPr>
          <a:xfrm>
            <a:off x="9115649" y="5243388"/>
            <a:ext cx="510574" cy="510574"/>
          </a:xfrm>
          <a:prstGeom prst="rect">
            <a:avLst/>
          </a:prstGeom>
        </p:spPr>
      </p:pic>
      <p:pic>
        <p:nvPicPr>
          <p:cNvPr id="485" name="Graphic 20" descr="Skeleton">
            <a:extLst>
              <a:ext uri="{FF2B5EF4-FFF2-40B4-BE49-F238E27FC236}">
                <a16:creationId xmlns:a16="http://schemas.microsoft.com/office/drawing/2014/main" id="{CE4BCB17-99D3-4EF2-96EA-75CAD3F55869}"/>
              </a:ext>
            </a:extLst>
          </p:cNvPr>
          <p:cNvPicPr>
            <a:picLocks noChangeAspect="1"/>
          </p:cNvPicPr>
          <p:nvPr/>
        </p:nvPicPr>
        <p:blipFill>
          <a:blip r:embed="rId13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6"/>
              </a:ext>
            </a:extLst>
          </a:blip>
          <a:stretch>
            <a:fillRect/>
          </a:stretch>
        </p:blipFill>
        <p:spPr>
          <a:xfrm>
            <a:off x="8871345" y="4575432"/>
            <a:ext cx="546252" cy="546252"/>
          </a:xfrm>
          <a:prstGeom prst="rect">
            <a:avLst/>
          </a:prstGeom>
        </p:spPr>
      </p:pic>
      <p:pic>
        <p:nvPicPr>
          <p:cNvPr id="491" name="Picture 69">
            <a:extLst>
              <a:ext uri="{FF2B5EF4-FFF2-40B4-BE49-F238E27FC236}">
                <a16:creationId xmlns:a16="http://schemas.microsoft.com/office/drawing/2014/main" id="{78C59019-B2B2-469F-B4EE-5E62FEB07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44" y="12013285"/>
            <a:ext cx="3190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7" name="Picture 3">
            <a:extLst>
              <a:ext uri="{FF2B5EF4-FFF2-40B4-BE49-F238E27FC236}">
                <a16:creationId xmlns:a16="http://schemas.microsoft.com/office/drawing/2014/main" id="{EFA84510-3D68-444E-8403-DE1FA0109DB6}"/>
              </a:ext>
            </a:extLst>
          </p:cNvPr>
          <p:cNvPicPr>
            <a:picLocks noChangeAspect="1"/>
          </p:cNvPicPr>
          <p:nvPr/>
        </p:nvPicPr>
        <p:blipFill>
          <a:blip r:embed="rId1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181" y="12762592"/>
            <a:ext cx="410537" cy="31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9" name="Picture 3">
            <a:extLst>
              <a:ext uri="{FF2B5EF4-FFF2-40B4-BE49-F238E27FC236}">
                <a16:creationId xmlns:a16="http://schemas.microsoft.com/office/drawing/2014/main" id="{FFB4F0F9-B4B2-4B93-A5ED-2C7A1D9CA6B4}"/>
              </a:ext>
            </a:extLst>
          </p:cNvPr>
          <p:cNvPicPr>
            <a:picLocks noChangeAspect="1"/>
          </p:cNvPicPr>
          <p:nvPr/>
        </p:nvPicPr>
        <p:blipFill>
          <a:blip r:embed="rId1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95" y="14362179"/>
            <a:ext cx="410537" cy="31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3" name="Picture 3">
            <a:extLst>
              <a:ext uri="{FF2B5EF4-FFF2-40B4-BE49-F238E27FC236}">
                <a16:creationId xmlns:a16="http://schemas.microsoft.com/office/drawing/2014/main" id="{91279E8F-6005-4590-96A3-18A22E286149}"/>
              </a:ext>
            </a:extLst>
          </p:cNvPr>
          <p:cNvPicPr>
            <a:picLocks noChangeAspect="1"/>
          </p:cNvPicPr>
          <p:nvPr/>
        </p:nvPicPr>
        <p:blipFill>
          <a:blip r:embed="rId1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316" y="8562982"/>
            <a:ext cx="336007" cy="25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4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9CB17B041F2479E3C21A641B35342" ma:contentTypeVersion="13" ma:contentTypeDescription="Create a new document." ma:contentTypeScope="" ma:versionID="15d7a42930d9fef5f3b2af515a107524">
  <xsd:schema xmlns:xsd="http://www.w3.org/2001/XMLSchema" xmlns:xs="http://www.w3.org/2001/XMLSchema" xmlns:p="http://schemas.microsoft.com/office/2006/metadata/properties" xmlns:ns3="32171d42-73d6-4db1-989d-aa03357a5aa0" xmlns:ns4="d506c334-a33e-4786-8a05-7d07526c435b" targetNamespace="http://schemas.microsoft.com/office/2006/metadata/properties" ma:root="true" ma:fieldsID="9138a44fd1207b90a6e2ed0dbcfd99a3" ns3:_="" ns4:_="">
    <xsd:import namespace="32171d42-73d6-4db1-989d-aa03357a5aa0"/>
    <xsd:import namespace="d506c334-a33e-4786-8a05-7d07526c435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71d42-73d6-4db1-989d-aa03357a5a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06c334-a33e-4786-8a05-7d07526c43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5D2E5B-88C2-40CF-B620-02E9C7F5C0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1EDD84-CEE5-4D14-A175-DF69442208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171d42-73d6-4db1-989d-aa03357a5aa0"/>
    <ds:schemaRef ds:uri="d506c334-a33e-4786-8a05-7d07526c43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D7B0E2-0D51-4A44-AF7A-9CB3B1FCA8E9}">
  <ds:schemaRefs>
    <ds:schemaRef ds:uri="http://purl.org/dc/terms/"/>
    <ds:schemaRef ds:uri="32171d42-73d6-4db1-989d-aa03357a5aa0"/>
    <ds:schemaRef ds:uri="http://schemas.microsoft.com/office/2006/metadata/properties"/>
    <ds:schemaRef ds:uri="d506c334-a33e-4786-8a05-7d07526c435b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21657</TotalTime>
  <Words>575</Words>
  <Application>Microsoft Office PowerPoint</Application>
  <PresentationFormat>Custom</PresentationFormat>
  <Paragraphs>244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Bahnschrift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Nawaz</dc:creator>
  <cp:lastModifiedBy>Emma Dent</cp:lastModifiedBy>
  <cp:revision>575</cp:revision>
  <cp:lastPrinted>2023-07-05T11:28:48Z</cp:lastPrinted>
  <dcterms:created xsi:type="dcterms:W3CDTF">2018-02-08T08:28:53Z</dcterms:created>
  <dcterms:modified xsi:type="dcterms:W3CDTF">2023-07-06T06:14:54Z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0x0101005CD9CB17B041F2479E3C21A641B35342</vt:lpwstr>
  </property>
</Properties>
</file>